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6"/>
  </p:notesMasterIdLst>
  <p:sldIdLst>
    <p:sldId id="270" r:id="rId2"/>
    <p:sldId id="257" r:id="rId3"/>
    <p:sldId id="296" r:id="rId4"/>
    <p:sldId id="295" r:id="rId5"/>
    <p:sldId id="282" r:id="rId6"/>
    <p:sldId id="280" r:id="rId7"/>
    <p:sldId id="269" r:id="rId8"/>
    <p:sldId id="285" r:id="rId9"/>
    <p:sldId id="286" r:id="rId10"/>
    <p:sldId id="299" r:id="rId11"/>
    <p:sldId id="288" r:id="rId12"/>
    <p:sldId id="289" r:id="rId13"/>
    <p:sldId id="290" r:id="rId14"/>
    <p:sldId id="291" r:id="rId15"/>
    <p:sldId id="293" r:id="rId16"/>
    <p:sldId id="287" r:id="rId17"/>
    <p:sldId id="302" r:id="rId18"/>
    <p:sldId id="294" r:id="rId19"/>
    <p:sldId id="271" r:id="rId20"/>
    <p:sldId id="272" r:id="rId21"/>
    <p:sldId id="276" r:id="rId22"/>
    <p:sldId id="297" r:id="rId23"/>
    <p:sldId id="298" r:id="rId24"/>
    <p:sldId id="301" r:id="rId25"/>
  </p:sldIdLst>
  <p:sldSz cx="12192000" cy="6858000"/>
  <p:notesSz cx="6858000" cy="9144000"/>
  <p:defaultTextStyle>
    <a:defPPr>
      <a:defRPr lang="de-DE"/>
    </a:defPPr>
    <a:lvl1pPr marL="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C14A2C-A417-4F28-ADFE-BA96D7E3A94A}">
          <p14:sldIdLst>
            <p14:sldId id="270"/>
            <p14:sldId id="257"/>
          </p14:sldIdLst>
        </p14:section>
        <p14:section name="Agenda" id="{7D59FAC6-2A0F-4611-A1AA-2D391C427E02}">
          <p14:sldIdLst>
            <p14:sldId id="296"/>
          </p14:sldIdLst>
        </p14:section>
        <p14:section name="Projektauftrag" id="{67A62BC2-7786-4A73-93F3-9213D665CF30}">
          <p14:sldIdLst>
            <p14:sldId id="295"/>
            <p14:sldId id="282"/>
            <p14:sldId id="280"/>
            <p14:sldId id="269"/>
            <p14:sldId id="285"/>
            <p14:sldId id="286"/>
            <p14:sldId id="299"/>
            <p14:sldId id="288"/>
            <p14:sldId id="289"/>
            <p14:sldId id="290"/>
            <p14:sldId id="291"/>
            <p14:sldId id="293"/>
            <p14:sldId id="287"/>
            <p14:sldId id="302"/>
          </p14:sldIdLst>
        </p14:section>
        <p14:section name="Lasten- und Pflichtenheft" id="{4BB6620E-E65E-4006-9E82-CC9F510591E4}">
          <p14:sldIdLst>
            <p14:sldId id="294"/>
            <p14:sldId id="271"/>
            <p14:sldId id="272"/>
            <p14:sldId id="276"/>
            <p14:sldId id="297"/>
            <p14:sldId id="298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0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CCF64-D844-4440-90F5-AE8B5E021789}" v="29" dt="2024-05-23T21:20:27.589"/>
    <p1510:client id="{4FEE11D3-E32E-48C9-B4DD-B7809698202F}" v="738" dt="2024-05-24T07:43:38.656"/>
    <p1510:client id="{5C8DED57-73A0-4F76-B011-7504F8383FA0}" v="1924" dt="2024-05-24T07:58:02.649"/>
    <p1510:client id="{67B7A42D-61A4-45DA-83DA-EE103833A7D5}" v="8" dt="2024-05-24T08:03:07.833"/>
    <p1510:client id="{C8EE2A49-61F2-4900-8506-B8DEC05D23D0}" v="1182" dt="2024-05-23T18:41:00.863"/>
    <p1510:client id="{E4DD1CB4-C28F-014A-8FD5-17E34BF1BAF0}" v="1590" dt="2024-05-23T17:47:27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9480-7FE1-4D52-B004-0305649A5984}" type="datetimeFigureOut">
              <a:rPr lang="de-DE" smtClean="0"/>
              <a:t>25.05.2024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B11A-0EA0-4F61-B428-750804D800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3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B11A-0EA0-4F61-B428-750804D800A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57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(Jannik)</a:t>
            </a:r>
          </a:p>
          <a:p>
            <a:endParaRPr lang="en-DE"/>
          </a:p>
          <a:p>
            <a:r>
              <a:rPr lang="en-DE" err="1"/>
              <a:t>Lasten</a:t>
            </a:r>
            <a:r>
              <a:rPr lang="en-DE"/>
              <a:t>- und </a:t>
            </a:r>
            <a:r>
              <a:rPr lang="en-DE" err="1"/>
              <a:t>Pflichtenheft</a:t>
            </a:r>
            <a:r>
              <a:rPr lang="en-DE"/>
              <a:t> </a:t>
            </a:r>
            <a:r>
              <a:rPr lang="en-DE" err="1"/>
              <a:t>sind</a:t>
            </a:r>
            <a:r>
              <a:rPr lang="en-DE"/>
              <a:t> in den </a:t>
            </a:r>
            <a:r>
              <a:rPr lang="en-DE" err="1"/>
              <a:t>meisten</a:t>
            </a:r>
            <a:r>
              <a:rPr lang="en-DE"/>
              <a:t> </a:t>
            </a:r>
            <a:r>
              <a:rPr lang="en-DE" err="1"/>
              <a:t>Punkten</a:t>
            </a:r>
            <a:r>
              <a:rPr lang="en-DE"/>
              <a:t> </a:t>
            </a:r>
            <a:r>
              <a:rPr lang="en-DE" err="1"/>
              <a:t>gleich</a:t>
            </a:r>
            <a:r>
              <a:rPr lang="en-DE"/>
              <a:t>. 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B11A-0EA0-4F61-B428-750804D800A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01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(Jan)</a:t>
            </a:r>
          </a:p>
          <a:p>
            <a:endParaRPr lang="en-DE"/>
          </a:p>
          <a:p>
            <a:r>
              <a:rPr lang="de-DE"/>
              <a:t>== Ziele des Anbieters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*Wissensgewinnung aus gewichtsspezifischen Daten:* Durch die detaillierte Analyse der gewichtsbezogenen Daten sollen neue Erkenntnisse gewonnen werden, die dazu beitragen, die Prozesse in der Flugplanung zu verbessern.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*Verbesserung der Genauigkeit der Gewichtsermittlung:* Durch die Verwendung moderner Analysemethoden soll die Genauigkeit der Gewichtsermittlung erhöht werden, was zu einer besseren Planung und Ressourcennutzung führt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*Erhöhung des Automatisierungsgrades in der Flugplanung:* Automatisierung soll dazu beitragen, menschliche Fehler zu minimieren und die Effizienz der Planungsprozesse zu steigern.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*Bereitstellung von Handlungsempfehlungen zur Prozessoptimierung:* Basierend auf den Analyseergebnissen sollen konkrete Empfehlungen zur Optimierung der Flugplanungsprozesse gegeben werden</a:t>
            </a:r>
            <a:r>
              <a:rPr lang="en-DE"/>
              <a:t>.</a:t>
            </a:r>
          </a:p>
          <a:p>
            <a:pPr marL="171450" indent="-171450">
              <a:buFontTx/>
              <a:buChar char="-"/>
            </a:pPr>
            <a:endParaRPr lang="en-DE"/>
          </a:p>
          <a:p>
            <a:pPr marL="0" indent="0">
              <a:buFontTx/>
              <a:buNone/>
            </a:pPr>
            <a:r>
              <a:rPr lang="en-DE"/>
              <a:t>== </a:t>
            </a:r>
            <a:r>
              <a:rPr lang="de-DE"/>
              <a:t>Ziele und Nutzen des Anwenders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*Effizientere Flugplanung und -abwicklung:* Durch die verbesserte Datengrundlage und automatisierte Prozesse können Fluggesellschaften ihre Planungsprozesse effizienter gestalten.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*Kostensenkung durch genauere Gewichtsermittlung:* Genauere Gewichtsermittlungen führen zu einer besseren Kraftstoffplanung und geringeren Betriebskosten.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*Reduzierung von Bodenzeiten und Erhöhung der Flugzeugnutzung:* Effizientere Prozesse ermöglichen es, die Bodenzeiten der Flugzeuge zu reduzieren und deren Nutzung zu maximieren.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*Optimierung der Prozesse durch detaillierte Datenanalyse:* Durch die Analyse der Daten können Schwachstellen in den Prozessen identifiziert und verbessert werden.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B11A-0EA0-4F61-B428-750804D800A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98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(Jan)</a:t>
            </a:r>
          </a:p>
          <a:p>
            <a:r>
              <a:rPr lang="de-DE"/>
              <a:t>== Benutzer / Zielgruppe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*Fluggesellschaften:* Profitieren von effizienteren Planungsprozessen und Kostensenkungen.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*Flughäfen:* Können durch optimierte Prozesse eine bessere Abwicklung und Nutzung ihrer Ressourcen erreichen.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*Datenanalysten und Ingenieure im Bereich Flugplanung:* Nutzen die gewonnenen Daten und Erkenntnisse zur kontinuierlichen Verbesserung der Planungsprozesse.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*Entscheidungsträger in der Flugverkehrsbranche:* Verwenden die Analyseergebnisse zur strategischen Planung und Optimierung.</a:t>
            </a:r>
            <a:endParaRPr lang="en-DE"/>
          </a:p>
          <a:p>
            <a:pPr marL="171450" indent="-171450">
              <a:buFontTx/>
              <a:buChar char="-"/>
            </a:pPr>
            <a:endParaRPr lang="en-DE"/>
          </a:p>
          <a:p>
            <a:pPr marL="0" indent="0">
              <a:buFontTx/>
              <a:buNone/>
            </a:pPr>
            <a:r>
              <a:rPr lang="de-DE"/>
              <a:t>== Systemvoraussetzungen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*Zugang zu den Datenquellen und Metadaten:* Um die erforderlichen Analysen durchzuführen, muss Zugriff auf die relevanten Datenquellen und Metadaten bestehen.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*Nutzung von TL-Tools und Visualisierungssoftware (z.B. Python, GitHub, #acr("BI")-Tools):* Die Verwendung moderner Tools ist notwendig, um die Daten effizient zu verarbeiten und zu visualisieren.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*Hochleistungsfähige Rechner zur Datenverarbeitung:* Die Verarbeitung großer Datenmengen erfordert leistungsfähige Hardware, um die Analysen in angemessener Zeit durchführen zu können.</a:t>
            </a:r>
            <a:endParaRPr lang="en-DE"/>
          </a:p>
          <a:p>
            <a:pPr marL="171450" indent="-171450">
              <a:buFontTx/>
              <a:buChar char="-"/>
            </a:pPr>
            <a:endParaRPr lang="en-DE"/>
          </a:p>
          <a:p>
            <a:pPr marL="0" indent="0">
              <a:buFontTx/>
              <a:buNone/>
            </a:pPr>
            <a:r>
              <a:rPr lang="de-DE"/>
              <a:t>== Ressourcen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*Data Engineers:* Verantwortlich für die Aufbereitung und Integration der Daten.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*Data </a:t>
            </a:r>
            <a:r>
              <a:rPr lang="de-DE" err="1"/>
              <a:t>Scientists</a:t>
            </a:r>
            <a:r>
              <a:rPr lang="de-DE"/>
              <a:t>:* Führen die Analysen durch und entwickeln Modelle zur Verbesserung der Prozesse.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*Software Entwickler:* Entwickeln die notwendigen Schnittstellen und Anwendungen zur Datenverarbeitung und Visualisierung.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*Projektmanager:* Koordinieren das Projekt und stellen sicher, dass alle Anforderungen und Ziele erfüllt werden.</a:t>
            </a:r>
            <a:endParaRPr lang="en-DE"/>
          </a:p>
          <a:p>
            <a:pPr marL="171450" indent="-171450">
              <a:buFontTx/>
              <a:buChar char="-"/>
            </a:pPr>
            <a:r>
              <a:rPr lang="de-DE"/>
              <a:t>*Analyse- und Visualisierungswerkzeuge:* Notwendig, um die Daten zu verarbeiten, zu analysieren und die Ergebnisse anschaulich darzustellen.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B11A-0EA0-4F61-B428-750804D800A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64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(Franziska, Jannik)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B11A-0EA0-4F61-B428-750804D800A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5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(Franziska, Jannik)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B11A-0EA0-4F61-B428-750804D800A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730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58C6-6F4E-8245-8041-EF5201192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5114A-F910-2CF6-DC7F-7FD1E6EDC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17B96-81A5-352C-6933-70CFD6EC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8AA98-6267-A5D4-F9B1-A55B47EE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C3BD1-1A8E-CBEA-8F2F-467362BE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190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4BA3-59CA-693F-371D-3FE7A2C1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8" y="368302"/>
            <a:ext cx="4400017" cy="126153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439C0-7928-BF54-238F-AE88FB56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2" y="368303"/>
            <a:ext cx="6672809" cy="57610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AF485-60E6-5A3E-6933-2074E27B8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8" y="1809219"/>
            <a:ext cx="4437061" cy="4320647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64914-8013-8BD9-5A85-E1CBBF6B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98548-3B7F-CB67-EE7E-97BAA60E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88A6D-C349-7AFE-5A0C-459E8B1F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534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E5BB-487C-DD19-74C3-CE6FCD03D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5" y="368303"/>
            <a:ext cx="4437595" cy="150935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47597-01B3-AB86-E3E6-7359DA58E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1" y="368301"/>
            <a:ext cx="6674376" cy="5761041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E08C8-3596-34BD-BDDF-ADFEA96DF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434" y="2057401"/>
            <a:ext cx="4437596" cy="4071939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C9E94-5C0F-02FE-2B89-B0E022BD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C13C8-5B78-18B8-8FCF-1E05D954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CA36-DD73-C9B4-DFD3-7B282A1E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850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2E97-C1F6-5D75-041E-6185516F1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905B9-3CBB-9EE3-B693-E57428750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4965" y="1449918"/>
            <a:ext cx="11522075" cy="46794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3C498-6C5F-AC53-84F7-165CF640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F422F-D1B9-DECC-2464-E7462EB2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C62D0-779E-4010-5AF7-253E69FE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6174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7679C9-B923-5BAD-58BC-15CBCCDE8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181618" y="368301"/>
            <a:ext cx="1674383" cy="57615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471EC-1C70-6F05-086C-E5E68D7D6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4435" y="368301"/>
            <a:ext cx="9555352" cy="57615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B6E09-8B3F-4C8F-82ED-81A2353A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525BD-B4CF-7BAE-C39C-ECE90D98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9A70B-0962-69A5-D1F9-C406B6A0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1033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024C-569F-5349-6A1F-CD30E1B2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7AA0-D0DC-712B-99B9-260E538A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7E294-B4BD-549F-0169-FDCCD233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E48EF-9213-D7B2-BE98-C6F9985C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BC34F-9171-6410-9D1E-F9E6FD64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1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C56C-5BDF-32FE-923D-0CDA1580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5" y="1628779"/>
            <a:ext cx="11522075" cy="2933700"/>
          </a:xfrm>
          <a:prstGeom prst="roundRect">
            <a:avLst>
              <a:gd name="adj" fmla="val 7079"/>
            </a:avLst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545DF-0B22-DFB0-0613-6267A8ADE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5" y="4589465"/>
            <a:ext cx="11522075" cy="1539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E536-C91B-A072-304E-8C6FF87D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9EB39-FC19-E27B-5A93-0FB758F9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491C1-09D0-0887-1FD8-F2ED7A07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43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084B-3C8E-B6E4-2221-A5327136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9057-93CD-7B02-0F9C-CDC498AD8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449393"/>
            <a:ext cx="5684837" cy="4679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25F74-A3E0-F271-2462-1295BB9E9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49393"/>
            <a:ext cx="5683800" cy="46799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31FB3-378A-7FE1-EBD2-4B8B30EF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F3DE2-4046-EA6D-05BF-E9E3394C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88ACE-20FF-D9AA-4DCA-5FC7BADC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321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46B2-19A3-8305-59FE-4580A965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5" y="365127"/>
            <a:ext cx="11522075" cy="723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16301-850F-752B-845A-914ACFC88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6" y="1449391"/>
            <a:ext cx="5662615" cy="719137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161D4-D05C-1A42-BB90-D9F7B2F3F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964" y="2457451"/>
            <a:ext cx="5662613" cy="3671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CC18D-3522-CB95-CDB4-E153F9430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49391"/>
            <a:ext cx="5683800" cy="719137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17BF40-6E1C-775A-11A5-048172732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8" y="2457451"/>
            <a:ext cx="5662613" cy="3671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1D305-63DE-47A1-9C15-877A7DE3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55B83C-0A46-0BCF-B2CD-4199CD34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6BCEE-02F7-B820-DE24-D501A6FE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7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67" userDrawn="1">
          <p15:clr>
            <a:srgbClr val="FBAE40"/>
          </p15:clr>
        </p15:guide>
        <p15:guide id="2" orient="horz" pos="15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7FAB-464C-3D1F-4CEC-8BF74A0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E0FEA-F5BA-067D-E647-797BEFBE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7B13A-E3E3-5C47-9215-36039E50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6F70-DA37-98DA-DD9F-F60B9DB8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88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/ Content P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7FAB-464C-3D1F-4CEC-8BF74A0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E0FEA-F5BA-067D-E647-797BEFBE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7B13A-E3E3-5C47-9215-36039E50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6F70-DA37-98DA-DD9F-F60B9DB8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261F00-D0D4-AF9E-B5A0-B84C63168825}"/>
              </a:ext>
            </a:extLst>
          </p:cNvPr>
          <p:cNvSpPr/>
          <p:nvPr/>
        </p:nvSpPr>
        <p:spPr>
          <a:xfrm>
            <a:off x="336000" y="1449391"/>
            <a:ext cx="11520000" cy="4679951"/>
          </a:xfrm>
          <a:prstGeom prst="roundRect">
            <a:avLst>
              <a:gd name="adj" fmla="val 1857"/>
            </a:avLst>
          </a:prstGeom>
          <a:solidFill>
            <a:schemeClr val="bg1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228584" lvl="0" indent="-2285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368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7FAB-464C-3D1F-4CEC-8BF74A0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E0FEA-F5BA-067D-E647-797BEFBE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7B13A-E3E3-5C47-9215-36039E50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06F70-DA37-98DA-DD9F-F60B9DB8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78F2DF-9503-01CC-4ECD-4F3C7149E110}"/>
              </a:ext>
            </a:extLst>
          </p:cNvPr>
          <p:cNvSpPr/>
          <p:nvPr/>
        </p:nvSpPr>
        <p:spPr>
          <a:xfrm>
            <a:off x="336000" y="1449391"/>
            <a:ext cx="11520000" cy="4679951"/>
          </a:xfrm>
          <a:prstGeom prst="roundRect">
            <a:avLst>
              <a:gd name="adj" fmla="val 1857"/>
            </a:avLst>
          </a:prstGeom>
          <a:solidFill>
            <a:schemeClr val="bg1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228584" lvl="0" indent="-22858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800">
              <a:solidFill>
                <a:schemeClr val="tx1"/>
              </a:solidFill>
            </a:endParaRP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699E40C-C2B2-A0FA-62CD-6C46F7DA43B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71477" y="1484318"/>
            <a:ext cx="11449051" cy="4608511"/>
          </a:xfrm>
          <a:prstGeom prst="rect">
            <a:avLst/>
          </a:prstGeom>
          <a:effectLst/>
        </p:spPr>
        <p:txBody>
          <a:bodyPr/>
          <a:lstStyle/>
          <a:p>
            <a:r>
              <a:rPr lang="en-US"/>
              <a:t>Click icon to add table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097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35" userDrawn="1">
          <p15:clr>
            <a:srgbClr val="FBAE40"/>
          </p15:clr>
        </p15:guide>
        <p15:guide id="2" orient="horz" pos="935" userDrawn="1">
          <p15:clr>
            <a:srgbClr val="FBAE40"/>
          </p15:clr>
        </p15:guide>
        <p15:guide id="3" orient="horz" pos="3839" userDrawn="1">
          <p15:clr>
            <a:srgbClr val="FBAE40"/>
          </p15:clr>
        </p15:guide>
        <p15:guide id="4" pos="744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B77F4-13C5-923D-A933-F573DF59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11CAE-E6C5-F7DC-5F61-9160695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F2CA6-8AD5-BF88-17CD-05FA8306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47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9A6AA3-4CBF-FA06-BB28-D2C3E7889F6D}"/>
              </a:ext>
            </a:extLst>
          </p:cNvPr>
          <p:cNvSpPr/>
          <p:nvPr/>
        </p:nvSpPr>
        <p:spPr>
          <a:xfrm>
            <a:off x="336000" y="6308725"/>
            <a:ext cx="11520000" cy="360363"/>
          </a:xfrm>
          <a:prstGeom prst="roundRect">
            <a:avLst>
              <a:gd name="adj" fmla="val 26740"/>
            </a:avLst>
          </a:prstGeom>
          <a:solidFill>
            <a:schemeClr val="accent3"/>
          </a:soli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4BAC2-7865-E546-5AEE-F08FE2E3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8303"/>
            <a:ext cx="11520000" cy="720727"/>
          </a:xfrm>
          <a:prstGeom prst="roundRect">
            <a:avLst>
              <a:gd name="adj" fmla="val 13563"/>
            </a:avLst>
          </a:prstGeom>
          <a:solidFill>
            <a:schemeClr val="accent3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08000" tIns="0" rIns="10800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4D172-CE79-D948-3C30-F32B76623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5" y="1449393"/>
            <a:ext cx="11522075" cy="4679951"/>
          </a:xfrm>
          <a:prstGeom prst="roundRect">
            <a:avLst>
              <a:gd name="adj" fmla="val 2107"/>
            </a:avLst>
          </a:prstGeom>
          <a:solidFill>
            <a:schemeClr val="bg1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08000" tIns="108000" rIns="108000" bIns="1080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4BBAB-0463-0423-0525-A9F913B9C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7" y="6309088"/>
            <a:ext cx="1476511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2D881-EF62-2F38-25A9-ACE86614F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475" y="6308725"/>
            <a:ext cx="784905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EBEAC-138C-0489-2593-94F1E3438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0525" y="6308725"/>
            <a:ext cx="1475475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A915EE-10CB-4CF1-8569-6154455DA5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ransition>
    <p:fade/>
  </p:transition>
  <p:hf hdr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orient="horz" pos="686" userDrawn="1">
          <p15:clr>
            <a:srgbClr val="F26B43"/>
          </p15:clr>
        </p15:guide>
        <p15:guide id="5" orient="horz" pos="3861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4201" userDrawn="1">
          <p15:clr>
            <a:srgbClr val="F26B43"/>
          </p15:clr>
        </p15:guide>
        <p15:guide id="11" pos="325" userDrawn="1">
          <p15:clr>
            <a:srgbClr val="F26B43"/>
          </p15:clr>
        </p15:guide>
        <p15:guide id="12" pos="7355" userDrawn="1">
          <p15:clr>
            <a:srgbClr val="F26B43"/>
          </p15:clr>
        </p15:guide>
        <p15:guide id="13" orient="horz" pos="1026" userDrawn="1">
          <p15:clr>
            <a:srgbClr val="F26B43"/>
          </p15:clr>
        </p15:guide>
        <p15:guide id="14" orient="horz" pos="37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svg"/><Relationship Id="rId4" Type="http://schemas.openxmlformats.org/officeDocument/2006/relationships/image" Target="../media/image16.sv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006E85-2205-D7EE-2167-E53F479A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A012B7-19D8-CE48-AFAD-C9255E9F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645C9-6C77-74F6-62A9-3101C2C6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</a:t>
            </a:fld>
            <a:endParaRPr lang="en-US"/>
          </a:p>
        </p:txBody>
      </p:sp>
      <p:pic>
        <p:nvPicPr>
          <p:cNvPr id="5" name="Flughafen">
            <a:hlinkClick r:id="" action="ppaction://media"/>
            <a:extLst>
              <a:ext uri="{FF2B5EF4-FFF2-40B4-BE49-F238E27FC236}">
                <a16:creationId xmlns:a16="http://schemas.microsoft.com/office/drawing/2014/main" id="{7C083660-BE9A-9D9E-0B1A-F7E999F1E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187"/>
            <a:ext cx="12192000" cy="69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11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06F60-6A72-06AF-A2DC-7D7CE359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Risiken bei Nichtdurchführung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477227-E4D2-A4C0-2BC6-F4C76AC6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Fehler im Prozess bleiben unentdeckt</a:t>
            </a:r>
          </a:p>
          <a:p>
            <a:r>
              <a:rPr lang="de-DE"/>
              <a:t>Mögliche Verbesserungen werden vernachlässigt</a:t>
            </a:r>
          </a:p>
          <a:p>
            <a:r>
              <a:rPr lang="de-DE"/>
              <a:t>Verzögerungen im Prozess werden nicht behoben</a:t>
            </a:r>
          </a:p>
          <a:p>
            <a:r>
              <a:rPr lang="de-DE"/>
              <a:t>Potenzieller finanzieller Schaden bleibt bestehen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5B5DCC-0F97-EACA-7CAC-C909C375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B9F56C-5F20-7269-3717-431ABD47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D72602-60EF-0B1C-A5EB-D0CE4CB8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402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992D1-7AC8-D3EE-2461-81BC7B4F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Qualitativer</a:t>
            </a:r>
            <a:r>
              <a:rPr lang="en-US"/>
              <a:t> </a:t>
            </a:r>
            <a:r>
              <a:rPr lang="en-US" err="1"/>
              <a:t>Nutzen</a:t>
            </a:r>
            <a:r>
              <a:rPr lang="en-US"/>
              <a:t> des </a:t>
            </a:r>
            <a:r>
              <a:rPr lang="en-US" err="1"/>
              <a:t>Projekts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FC19C3-FAD6-7C25-4677-0032ED4159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/>
              <a:t>Ermittlung und Analyse der Gewichtswerte</a:t>
            </a:r>
          </a:p>
          <a:p>
            <a:r>
              <a:rPr lang="de-DE"/>
              <a:t>Erkennung von Unterschieden zwischen geplanten und tatsächlichen Lade-Gewichten</a:t>
            </a:r>
          </a:p>
          <a:p>
            <a:r>
              <a:rPr lang="de-DE"/>
              <a:t>Genauere Vorhersage und Planung</a:t>
            </a:r>
          </a:p>
          <a:p>
            <a:r>
              <a:rPr lang="de-DE"/>
              <a:t>Erhöhte Effizienz und Sicherheit der Flüge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6C52CD-54B2-7B0A-9A1F-C689FB46BB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/>
              <a:t>Prozessanalyse</a:t>
            </a:r>
          </a:p>
          <a:p>
            <a:r>
              <a:rPr lang="de-DE"/>
              <a:t>Identifikation von Optimierungsbedarf im Prozess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3439D8-7630-8949-FDC6-B3ECED05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E1C27-E54E-A6DC-362E-45A24DC04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B2E881-4A3D-93AC-FF01-177D9BE5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318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992D1-7AC8-D3EE-2461-81BC7B4F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Qualitativer</a:t>
            </a:r>
            <a:r>
              <a:rPr lang="en-US"/>
              <a:t> </a:t>
            </a:r>
            <a:r>
              <a:rPr lang="en-US" err="1"/>
              <a:t>Nutzen</a:t>
            </a:r>
            <a:r>
              <a:rPr lang="en-US"/>
              <a:t> des </a:t>
            </a:r>
            <a:r>
              <a:rPr lang="en-US" err="1"/>
              <a:t>Projekts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FC19C3-FAD6-7C25-4677-0032ED4159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/>
              <a:t>Automatisierungsanalyse</a:t>
            </a:r>
          </a:p>
          <a:p>
            <a:r>
              <a:rPr lang="de-DE"/>
              <a:t>Bestimmung des aktuellen Automatisierungsgrades</a:t>
            </a:r>
          </a:p>
          <a:p>
            <a:r>
              <a:rPr lang="de-DE"/>
              <a:t>Identifikation von Prozessschritten, die von Automatisierung profitieren könnten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6C52CD-54B2-7B0A-9A1F-C689FB46BB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/>
              <a:t>Visuelle Vermittlung der Ergebnisse</a:t>
            </a:r>
          </a:p>
          <a:p>
            <a:r>
              <a:rPr lang="de-DE"/>
              <a:t>Nutzung von Dashboards zur verbesserten Kommunikation zwischen Stakeholdern (Fluggesellschaften, Flughäfen)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3439D8-7630-8949-FDC6-B3ECED05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E1C27-E54E-A6DC-362E-45A24DC04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B2E881-4A3D-93AC-FF01-177D9BE5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52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992D1-7AC8-D3EE-2461-81BC7B4F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Quantitativer</a:t>
            </a:r>
            <a:r>
              <a:rPr lang="en-US"/>
              <a:t> </a:t>
            </a:r>
            <a:r>
              <a:rPr lang="en-US" err="1"/>
              <a:t>Nutzen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FC19C3-FAD6-7C25-4677-0032ED415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449393"/>
            <a:ext cx="5684837" cy="2111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/>
              <a:t>Problemerkennung und -behebung</a:t>
            </a:r>
          </a:p>
          <a:p>
            <a:r>
              <a:rPr lang="de-DE"/>
              <a:t>Reduzierte Bodenzeit</a:t>
            </a:r>
          </a:p>
          <a:p>
            <a:r>
              <a:rPr lang="de-DE"/>
              <a:t>Maximierte Flugzeugnutzung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6C52CD-54B2-7B0A-9A1F-C689FB46B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49393"/>
            <a:ext cx="5683800" cy="2111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/>
              <a:t>Präzisere Gewichtsermittlung</a:t>
            </a:r>
          </a:p>
          <a:p>
            <a:r>
              <a:rPr lang="de-DE"/>
              <a:t>Geringerer Treibstoffverbrauch</a:t>
            </a:r>
          </a:p>
          <a:p>
            <a:r>
              <a:rPr lang="de-DE"/>
              <a:t>Kostenreduktion durch kleinere Puffer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3439D8-7630-8949-FDC6-B3ECED05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E1C27-E54E-A6DC-362E-45A24DC04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B2E881-4A3D-93AC-FF01-177D9BE5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13</a:t>
            </a:fld>
            <a:endParaRPr lang="en-US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E5024BD-DFFD-8882-BCD7-0336D3A290F3}"/>
              </a:ext>
            </a:extLst>
          </p:cNvPr>
          <p:cNvSpPr txBox="1">
            <a:spLocks/>
          </p:cNvSpPr>
          <p:nvPr/>
        </p:nvSpPr>
        <p:spPr>
          <a:xfrm>
            <a:off x="329706" y="3921269"/>
            <a:ext cx="5684837" cy="2064664"/>
          </a:xfrm>
          <a:prstGeom prst="roundRect">
            <a:avLst>
              <a:gd name="adj" fmla="val 2107"/>
            </a:avLst>
          </a:prstGeom>
          <a:solidFill>
            <a:schemeClr val="bg1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44000" tIns="144000" rIns="144000" bIns="14400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b="1"/>
              <a:t>Vermeidung von Beladungskorrekturen</a:t>
            </a:r>
          </a:p>
          <a:p>
            <a:r>
              <a:rPr lang="de-DE" sz="2800"/>
              <a:t>Weniger Verspätungen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F687A34-1B09-69E9-5171-C2DFC4F3DA05}"/>
              </a:ext>
            </a:extLst>
          </p:cNvPr>
          <p:cNvSpPr txBox="1">
            <a:spLocks/>
          </p:cNvSpPr>
          <p:nvPr/>
        </p:nvSpPr>
        <p:spPr>
          <a:xfrm>
            <a:off x="6172730" y="3921269"/>
            <a:ext cx="5684837" cy="2064664"/>
          </a:xfrm>
          <a:prstGeom prst="roundRect">
            <a:avLst>
              <a:gd name="adj" fmla="val 2107"/>
            </a:avLst>
          </a:prstGeom>
          <a:solidFill>
            <a:schemeClr val="bg1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44000" tIns="144000" rIns="144000" bIns="144000" rtlCol="0">
            <a:normAutofit fontScale="92500"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b="1"/>
              <a:t>Niedrigere Verspätungsraten</a:t>
            </a:r>
          </a:p>
          <a:p>
            <a:r>
              <a:rPr lang="de-DE" sz="2800"/>
              <a:t>Geringere Strafzahlungen an Passagiere</a:t>
            </a:r>
          </a:p>
          <a:p>
            <a:r>
              <a:rPr lang="de-DE" sz="2800"/>
              <a:t>Vermeidung hoher Kosten am Boden</a:t>
            </a:r>
          </a:p>
        </p:txBody>
      </p:sp>
    </p:spTree>
    <p:extLst>
      <p:ext uri="{BB962C8B-B14F-4D97-AF65-F5344CB8AC3E}">
        <p14:creationId xmlns:p14="http://schemas.microsoft.com/office/powerpoint/2010/main" val="41913517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C980E-65A7-3BF9-C200-1D99EAC7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/>
              <a:t>Voraussetzungen, Rahmenbedingungen und Abhängigkeiten</a:t>
            </a:r>
            <a:endParaRPr lang="en-DE" sz="32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1819A1-38D0-8F36-57BB-74F8A65A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Pünktliche und vollständige Bereitstellung des historischen Analysedatensatzes</a:t>
            </a:r>
          </a:p>
          <a:p>
            <a:r>
              <a:rPr lang="de-DE"/>
              <a:t>Bereitstellung der Metadaten für den Datensatz</a:t>
            </a:r>
          </a:p>
          <a:p>
            <a:r>
              <a:rPr lang="de-DE"/>
              <a:t>Zugang zu geeigneter Software für Datenanalyse, Visualisierung und Dashboard-Erstellung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2453A8-91FF-0C95-38C9-2F7355E9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47FAD-7EC4-A754-FA8C-E74F9F67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8131C9-E170-5804-6868-A251B180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2300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A11791-4A2B-E3EC-3C1F-7C1DB60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Projektkosten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40ED17-F7D6-7EFA-F165-4AAF27E1E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Personalkosten: 2-monatige Gehälter für 6 Mitarbeiter</a:t>
            </a:r>
          </a:p>
          <a:p>
            <a:r>
              <a:rPr lang="de-DE"/>
              <a:t>Betriebs- und Lizenzkosten für die Entwicklungsumgebung</a:t>
            </a:r>
          </a:p>
          <a:p>
            <a:r>
              <a:rPr lang="de-DE"/>
              <a:t>Kosten für benötigte Hardware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8D9C22-598D-4054-835A-2BC796B6A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76139F-F75F-E36A-9387-2C7D5A51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3C3B4-BAD1-5832-C231-3AEEC51D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453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06F60-6A72-06AF-A2DC-7D7CE359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Projektstrukturplan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5B5DCC-0F97-EACA-7CAC-C909C375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B9F56C-5F20-7269-3717-431ABD47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D72602-60EF-0B1C-A5EB-D0CE4CB8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91231A-3B74-AD29-803C-E6EA3729A6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7300" y="1628775"/>
            <a:ext cx="5297399" cy="43211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94592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06F60-6A72-06AF-A2DC-7D7CE359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Projektstrukturplan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5B5DCC-0F97-EACA-7CAC-C909C375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B9F56C-5F20-7269-3717-431ABD47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D72602-60EF-0B1C-A5EB-D0CE4CB8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2BC127-CBF4-6079-FDE1-21504F86DDE6}"/>
              </a:ext>
            </a:extLst>
          </p:cNvPr>
          <p:cNvSpPr/>
          <p:nvPr/>
        </p:nvSpPr>
        <p:spPr>
          <a:xfrm>
            <a:off x="515938" y="3227356"/>
            <a:ext cx="1620000" cy="864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err="1"/>
              <a:t>AeroMetrics</a:t>
            </a:r>
            <a:r>
              <a:rPr lang="en-DE" sz="1400"/>
              <a:t> Insights</a:t>
            </a:r>
            <a:endParaRPr lang="de-DE" sz="14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12DE5B-7CDE-C95C-2C50-825175A93947}"/>
              </a:ext>
            </a:extLst>
          </p:cNvPr>
          <p:cNvGrpSpPr/>
          <p:nvPr/>
        </p:nvGrpSpPr>
        <p:grpSpPr>
          <a:xfrm>
            <a:off x="2423950" y="3931291"/>
            <a:ext cx="5436024" cy="864000"/>
            <a:chOff x="2423950" y="4027291"/>
            <a:chExt cx="5436024" cy="8640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5DB504A-DF3D-7358-0F98-36E6B9A9FC12}"/>
                </a:ext>
              </a:extLst>
            </p:cNvPr>
            <p:cNvSpPr/>
            <p:nvPr/>
          </p:nvSpPr>
          <p:spPr>
            <a:xfrm>
              <a:off x="2423950" y="4027291"/>
              <a:ext cx="1620000" cy="86400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Applikation</a:t>
              </a:r>
              <a:endParaRPr lang="de-DE" sz="14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402D5FF-3151-7E83-74D0-D2448CD1939B}"/>
                </a:ext>
              </a:extLst>
            </p:cNvPr>
            <p:cNvSpPr/>
            <p:nvPr/>
          </p:nvSpPr>
          <p:spPr>
            <a:xfrm>
              <a:off x="4331962" y="4027291"/>
              <a:ext cx="1620000" cy="8640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Visuelle</a:t>
              </a:r>
              <a:r>
                <a:rPr lang="en-DE" sz="1400"/>
                <a:t> </a:t>
              </a:r>
              <a:r>
                <a:rPr lang="en-DE" sz="1400" err="1"/>
                <a:t>Darstellungen</a:t>
              </a:r>
              <a:endParaRPr lang="de-DE" sz="140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2D97FE9-EBA8-76D2-5136-26A21030A9C2}"/>
                </a:ext>
              </a:extLst>
            </p:cNvPr>
            <p:cNvSpPr/>
            <p:nvPr/>
          </p:nvSpPr>
          <p:spPr>
            <a:xfrm>
              <a:off x="6239974" y="4027291"/>
              <a:ext cx="1620000" cy="8640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/>
                <a:t>Dashboards</a:t>
              </a:r>
              <a:endParaRPr lang="de-DE" sz="1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7821D5-405B-9B5A-A007-74DEA073E6E2}"/>
              </a:ext>
            </a:extLst>
          </p:cNvPr>
          <p:cNvGrpSpPr/>
          <p:nvPr/>
        </p:nvGrpSpPr>
        <p:grpSpPr>
          <a:xfrm>
            <a:off x="2423950" y="1621975"/>
            <a:ext cx="7344036" cy="864000"/>
            <a:chOff x="2423950" y="1621975"/>
            <a:chExt cx="7344036" cy="864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973826-29EB-7EB1-BC73-7336D74D81D7}"/>
                </a:ext>
              </a:extLst>
            </p:cNvPr>
            <p:cNvSpPr/>
            <p:nvPr/>
          </p:nvSpPr>
          <p:spPr>
            <a:xfrm>
              <a:off x="2423950" y="1621975"/>
              <a:ext cx="1620000" cy="864000"/>
            </a:xfrm>
            <a:prstGeom prst="roundRect">
              <a:avLst/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Daten-aufbereitung</a:t>
              </a:r>
              <a:endParaRPr lang="de-DE" sz="14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7A7F9DC-42E2-51D0-3429-F0C3CB8AD7F2}"/>
                </a:ext>
              </a:extLst>
            </p:cNvPr>
            <p:cNvSpPr/>
            <p:nvPr/>
          </p:nvSpPr>
          <p:spPr>
            <a:xfrm>
              <a:off x="4331962" y="1621975"/>
              <a:ext cx="1620000" cy="864000"/>
            </a:xfrm>
            <a:prstGeom prst="roundRect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Daten</a:t>
              </a:r>
              <a:r>
                <a:rPr lang="en-DE" sz="1400"/>
                <a:t> </a:t>
              </a:r>
              <a:r>
                <a:rPr lang="en-DE" sz="1400" err="1"/>
                <a:t>einlesbar</a:t>
              </a:r>
              <a:r>
                <a:rPr lang="en-DE" sz="1400"/>
                <a:t> </a:t>
              </a:r>
              <a:r>
                <a:rPr lang="en-DE" sz="1400" err="1"/>
                <a:t>machen</a:t>
              </a:r>
              <a:endParaRPr lang="de-DE" sz="14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AA0F3E7-B2F5-B867-FD12-188B7735BF48}"/>
                </a:ext>
              </a:extLst>
            </p:cNvPr>
            <p:cNvSpPr/>
            <p:nvPr/>
          </p:nvSpPr>
          <p:spPr>
            <a:xfrm>
              <a:off x="6239974" y="1621975"/>
              <a:ext cx="1620000" cy="864000"/>
            </a:xfrm>
            <a:prstGeom prst="roundRect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Passendes</a:t>
              </a:r>
              <a:r>
                <a:rPr lang="en-DE" sz="1400"/>
                <a:t> </a:t>
              </a:r>
              <a:r>
                <a:rPr lang="en-DE" sz="1400" err="1"/>
                <a:t>Datenformat</a:t>
              </a:r>
              <a:r>
                <a:rPr lang="en-DE" sz="1400"/>
                <a:t> </a:t>
              </a:r>
              <a:r>
                <a:rPr lang="en-DE" sz="1400" err="1"/>
                <a:t>finden</a:t>
              </a:r>
              <a:endParaRPr lang="de-DE" sz="14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FCEE86-304D-0C7D-3983-E1DC7A53CB70}"/>
                </a:ext>
              </a:extLst>
            </p:cNvPr>
            <p:cNvSpPr/>
            <p:nvPr/>
          </p:nvSpPr>
          <p:spPr>
            <a:xfrm>
              <a:off x="8147986" y="1621975"/>
              <a:ext cx="1620000" cy="864000"/>
            </a:xfrm>
            <a:prstGeom prst="roundRect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Datenschnittstelle</a:t>
              </a:r>
              <a:r>
                <a:rPr lang="en-DE" sz="1400"/>
                <a:t> </a:t>
              </a:r>
              <a:r>
                <a:rPr lang="en-DE" sz="1400" err="1"/>
                <a:t>umsetzen</a:t>
              </a:r>
              <a:endParaRPr lang="de-DE" sz="14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297002-2478-AB17-6627-4F7CD7C03FCD}"/>
              </a:ext>
            </a:extLst>
          </p:cNvPr>
          <p:cNvGrpSpPr/>
          <p:nvPr/>
        </p:nvGrpSpPr>
        <p:grpSpPr>
          <a:xfrm>
            <a:off x="2423950" y="2776633"/>
            <a:ext cx="9252048" cy="864000"/>
            <a:chOff x="2423950" y="2824633"/>
            <a:chExt cx="9252048" cy="8640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8D4CA38-4C45-F768-B4B6-7CED44E0B9AC}"/>
                </a:ext>
              </a:extLst>
            </p:cNvPr>
            <p:cNvSpPr/>
            <p:nvPr/>
          </p:nvSpPr>
          <p:spPr>
            <a:xfrm>
              <a:off x="10055998" y="2824633"/>
              <a:ext cx="1620000" cy="864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Weitere</a:t>
              </a:r>
              <a:r>
                <a:rPr lang="en-DE" sz="1400"/>
                <a:t> </a:t>
              </a:r>
              <a:r>
                <a:rPr lang="en-DE" sz="1400" err="1"/>
                <a:t>Analysen</a:t>
              </a:r>
              <a:r>
                <a:rPr lang="en-DE" sz="1400"/>
                <a:t>  </a:t>
              </a:r>
              <a:r>
                <a:rPr lang="en-DE" sz="1400" err="1"/>
                <a:t>Handlungs-empfehlung</a:t>
              </a:r>
              <a:endParaRPr lang="de-DE" sz="14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917A970-E49C-4787-CF87-439F2312D073}"/>
                </a:ext>
              </a:extLst>
            </p:cNvPr>
            <p:cNvSpPr/>
            <p:nvPr/>
          </p:nvSpPr>
          <p:spPr>
            <a:xfrm>
              <a:off x="2423950" y="2824633"/>
              <a:ext cx="1620000" cy="86400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/>
                <a:t>Analyse</a:t>
              </a:r>
              <a:endParaRPr lang="de-DE" sz="14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F9B2CD0-E75A-8D8C-88D3-031353E86597}"/>
                </a:ext>
              </a:extLst>
            </p:cNvPr>
            <p:cNvSpPr/>
            <p:nvPr/>
          </p:nvSpPr>
          <p:spPr>
            <a:xfrm>
              <a:off x="4331962" y="2824633"/>
              <a:ext cx="1620000" cy="864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Vergleich</a:t>
              </a:r>
              <a:r>
                <a:rPr lang="en-DE" sz="1400"/>
                <a:t> finale </a:t>
              </a:r>
              <a:r>
                <a:rPr lang="en-DE" sz="1400" err="1"/>
                <a:t>Gewichtswerte</a:t>
              </a:r>
              <a:r>
                <a:rPr lang="en-DE" sz="1400"/>
                <a:t> </a:t>
              </a:r>
              <a:r>
                <a:rPr lang="en-DE" sz="1400" err="1"/>
                <a:t>mit</a:t>
              </a:r>
              <a:r>
                <a:rPr lang="en-DE" sz="1400"/>
                <a:t> </a:t>
              </a:r>
              <a:r>
                <a:rPr lang="en-DE" sz="1400" err="1"/>
                <a:t>Planwerten</a:t>
              </a:r>
              <a:endParaRPr lang="de-DE" sz="14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523E5EB-DE40-29BE-8573-E2440965B02C}"/>
                </a:ext>
              </a:extLst>
            </p:cNvPr>
            <p:cNvSpPr/>
            <p:nvPr/>
          </p:nvSpPr>
          <p:spPr>
            <a:xfrm>
              <a:off x="6239974" y="2824633"/>
              <a:ext cx="1620000" cy="864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Standardprozess-ablauf</a:t>
              </a:r>
              <a:r>
                <a:rPr lang="en-DE" sz="1400"/>
                <a:t> / </a:t>
              </a:r>
              <a:r>
                <a:rPr lang="en-DE" sz="1400" err="1"/>
                <a:t>häufige</a:t>
              </a:r>
              <a:r>
                <a:rPr lang="en-DE" sz="1400"/>
                <a:t> </a:t>
              </a:r>
              <a:r>
                <a:rPr lang="en-DE" sz="1400" err="1"/>
                <a:t>Abweichungen</a:t>
              </a:r>
              <a:endParaRPr lang="de-DE" sz="14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2EC8BAC-F90E-08BD-EBBD-0488B0362B06}"/>
                </a:ext>
              </a:extLst>
            </p:cNvPr>
            <p:cNvSpPr/>
            <p:nvPr/>
          </p:nvSpPr>
          <p:spPr>
            <a:xfrm>
              <a:off x="8147986" y="2824633"/>
              <a:ext cx="1620000" cy="8640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Automatisierungs</a:t>
              </a:r>
              <a:r>
                <a:rPr lang="en-DE" sz="1400"/>
                <a:t>-grad</a:t>
              </a:r>
              <a:endParaRPr lang="de-DE" sz="1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5B60BA-1C41-8293-5362-1CB12522A045}"/>
              </a:ext>
            </a:extLst>
          </p:cNvPr>
          <p:cNvGrpSpPr/>
          <p:nvPr/>
        </p:nvGrpSpPr>
        <p:grpSpPr>
          <a:xfrm>
            <a:off x="2423950" y="5085950"/>
            <a:ext cx="7344036" cy="864000"/>
            <a:chOff x="2423950" y="5229950"/>
            <a:chExt cx="7344036" cy="86400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939C754-EB8B-81DD-9311-D676529F039E}"/>
                </a:ext>
              </a:extLst>
            </p:cNvPr>
            <p:cNvSpPr/>
            <p:nvPr/>
          </p:nvSpPr>
          <p:spPr>
            <a:xfrm>
              <a:off x="2423950" y="5229950"/>
              <a:ext cx="1620000" cy="864000"/>
            </a:xfrm>
            <a:prstGeom prst="round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Wissens-vermittlung</a:t>
              </a:r>
              <a:endParaRPr lang="de-DE" sz="140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FFE16AE-177D-A0DE-6B5A-8D9FE879C1A9}"/>
                </a:ext>
              </a:extLst>
            </p:cNvPr>
            <p:cNvSpPr/>
            <p:nvPr/>
          </p:nvSpPr>
          <p:spPr>
            <a:xfrm>
              <a:off x="4331962" y="5229950"/>
              <a:ext cx="1620000" cy="864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Präsentation</a:t>
              </a:r>
              <a:endParaRPr lang="de-DE" sz="14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4CAC9E0-AD84-C2DA-954F-273BC3FE8D93}"/>
                </a:ext>
              </a:extLst>
            </p:cNvPr>
            <p:cNvSpPr/>
            <p:nvPr/>
          </p:nvSpPr>
          <p:spPr>
            <a:xfrm>
              <a:off x="6239974" y="5229950"/>
              <a:ext cx="1620000" cy="864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err="1"/>
                <a:t>Projektbericht</a:t>
              </a:r>
              <a:endParaRPr lang="de-DE" sz="140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7A73D42-9711-C3CF-BA60-AB221959FCC9}"/>
                </a:ext>
              </a:extLst>
            </p:cNvPr>
            <p:cNvSpPr/>
            <p:nvPr/>
          </p:nvSpPr>
          <p:spPr>
            <a:xfrm>
              <a:off x="8147986" y="5229950"/>
              <a:ext cx="1620000" cy="864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/>
                <a:t>Dashboard </a:t>
              </a:r>
              <a:r>
                <a:rPr lang="en-DE" sz="1400" err="1"/>
                <a:t>Schulungen</a:t>
              </a:r>
              <a:endParaRPr lang="de-DE" sz="1400"/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D32F6F9-DDB6-0A09-535B-21F2F3A08523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2135938" y="2053975"/>
            <a:ext cx="288012" cy="1605381"/>
          </a:xfrm>
          <a:prstGeom prst="bentConnector3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B30F56F-3102-E4AF-45F4-34CB5BCAFC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135938" y="3208633"/>
            <a:ext cx="288012" cy="450723"/>
          </a:xfrm>
          <a:prstGeom prst="bentConnector3">
            <a:avLst>
              <a:gd name="adj1" fmla="val 50000"/>
            </a:avLst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0505371-F8C2-7443-B383-AAD088AB579D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135938" y="3659356"/>
            <a:ext cx="288012" cy="703935"/>
          </a:xfrm>
          <a:prstGeom prst="bentConnector3">
            <a:avLst>
              <a:gd name="adj1" fmla="val 50000"/>
            </a:avLst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7E5253B-21B8-C2D3-5FE6-757CE30F64E6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>
            <a:off x="2135938" y="3659356"/>
            <a:ext cx="288012" cy="1858594"/>
          </a:xfrm>
          <a:prstGeom prst="bentConnector3">
            <a:avLst>
              <a:gd name="adj1" fmla="val 50000"/>
            </a:avLst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94A689-2C7F-E9BA-C7FC-78180D1883A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043950" y="2053975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E32318B-1149-E784-A5EB-ACB6B1E5C02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043950" y="3208633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59AFD0-6795-B4E9-9DCA-7CAED8529DA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043950" y="4363291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FFAFE0-4898-25C7-9B82-339D310D1DAF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043950" y="5517950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4F8081-A97D-82B5-FC90-1ED88CBDCF01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5951962" y="5517950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C01D7CF-94C0-FC5A-46EA-2BC549DF55E0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>
            <a:off x="5951962" y="4363291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8AE6E7F-39BC-346C-3D1E-4446869B9FFF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5951962" y="3208633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E7F8FE8-0E26-9EA0-0E80-CB3BAB0C0EC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5951962" y="2053975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F6163CC-117C-20CD-71C9-5545CF1F4CBC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7859974" y="2053975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769914-2E12-C784-A09A-2F250CBAAAB9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>
            <a:off x="7859974" y="3208633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05DA90-FBDD-D85F-9B97-2F8C207C9CAC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9767986" y="3208633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3CA45C-B8C8-8F76-DDED-E791C6FFEF39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7859974" y="5517950"/>
            <a:ext cx="288012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728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l">
            <a:extLst>
              <a:ext uri="{FF2B5EF4-FFF2-40B4-BE49-F238E27FC236}">
                <a16:creationId xmlns:a16="http://schemas.microsoft.com/office/drawing/2014/main" id="{4EAB466C-326D-1562-C05C-B31DD763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91" y="0"/>
            <a:ext cx="5663419" cy="566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43DCA-49B8-C309-5250-94CAF2D6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7" y="5006979"/>
            <a:ext cx="11522075" cy="942971"/>
          </a:xfrm>
        </p:spPr>
        <p:txBody>
          <a:bodyPr/>
          <a:lstStyle/>
          <a:p>
            <a:r>
              <a:rPr lang="en-DE" err="1"/>
              <a:t>Lasten</a:t>
            </a:r>
            <a:r>
              <a:rPr lang="en-DE"/>
              <a:t>- &amp; </a:t>
            </a:r>
            <a:r>
              <a:rPr lang="en-DE" err="1"/>
              <a:t>Pflichtenheft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F2590-8D15-9A2A-6BDF-F349C77C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B095-665D-9F94-7563-36D58A64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92C45-EEB3-FACD-FDBB-ABC808E8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772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A413-840C-9DA5-24E7-C36DA01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err="1"/>
              <a:t>Allgemeines</a:t>
            </a:r>
            <a:endParaRPr lang="de-D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C7904B-BBBA-A18A-0DAF-D23BC0450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DE" err="1"/>
              <a:t>Lastenheft</a:t>
            </a:r>
            <a:endParaRPr lang="de-D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F3F434D-CCAC-69FB-F927-600AE84E6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964" y="2457452"/>
            <a:ext cx="5662613" cy="1387185"/>
          </a:xfrm>
        </p:spPr>
        <p:txBody>
          <a:bodyPr>
            <a:normAutofit/>
          </a:bodyPr>
          <a:lstStyle/>
          <a:p>
            <a:r>
              <a:rPr lang="en-DE" err="1"/>
              <a:t>Dokumentation</a:t>
            </a:r>
            <a:r>
              <a:rPr lang="en-DE"/>
              <a:t> der </a:t>
            </a:r>
            <a:r>
              <a:rPr lang="en-DE" err="1"/>
              <a:t>Anforderungen</a:t>
            </a:r>
            <a:r>
              <a:rPr lang="en-DE"/>
              <a:t> und </a:t>
            </a:r>
            <a:r>
              <a:rPr lang="en-DE" err="1"/>
              <a:t>Erwartungen</a:t>
            </a:r>
            <a:r>
              <a:rPr lang="en-DE"/>
              <a:t> des </a:t>
            </a:r>
            <a:r>
              <a:rPr lang="en-DE" err="1"/>
              <a:t>Auftraggebers</a:t>
            </a:r>
            <a:endParaRPr lang="de-D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D8092D-DCE0-28EE-756E-FB05C01F2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DE" err="1"/>
              <a:t>Pflichtenheft</a:t>
            </a:r>
            <a:endParaRPr lang="de-DE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F0119A-1114-8D72-C6C6-33AE3D335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8" y="2457452"/>
            <a:ext cx="5662613" cy="1387185"/>
          </a:xfrm>
        </p:spPr>
        <p:txBody>
          <a:bodyPr>
            <a:normAutofit/>
          </a:bodyPr>
          <a:lstStyle/>
          <a:p>
            <a:r>
              <a:rPr lang="en-DE" err="1"/>
              <a:t>Dokumentation</a:t>
            </a:r>
            <a:r>
              <a:rPr lang="en-DE"/>
              <a:t> der </a:t>
            </a:r>
            <a:r>
              <a:rPr lang="en-DE" err="1"/>
              <a:t>Anforderungen</a:t>
            </a:r>
            <a:r>
              <a:rPr lang="en-DE"/>
              <a:t> und </a:t>
            </a:r>
            <a:r>
              <a:rPr lang="en-DE" err="1"/>
              <a:t>Verpflichtungen</a:t>
            </a:r>
            <a:r>
              <a:rPr lang="en-DE"/>
              <a:t> des </a:t>
            </a:r>
            <a:r>
              <a:rPr lang="en-DE" err="1"/>
              <a:t>Auftragnehmers</a:t>
            </a:r>
            <a:endParaRPr lang="de-DE"/>
          </a:p>
          <a:p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EC51F-B2FA-1CB4-76B1-522D8C22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12AF2-6679-6829-21AB-4A1C7FCC0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E71E80-924D-38F4-5B70-3EE3B212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E10921D2-9085-F1B4-16B7-C867A6E655AC}"/>
              </a:ext>
            </a:extLst>
          </p:cNvPr>
          <p:cNvSpPr txBox="1">
            <a:spLocks/>
          </p:cNvSpPr>
          <p:nvPr/>
        </p:nvSpPr>
        <p:spPr>
          <a:xfrm>
            <a:off x="334963" y="4021424"/>
            <a:ext cx="11521036" cy="2108443"/>
          </a:xfrm>
          <a:prstGeom prst="roundRect">
            <a:avLst>
              <a:gd name="adj" fmla="val 2107"/>
            </a:avLst>
          </a:prstGeom>
          <a:solidFill>
            <a:schemeClr val="bg1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44000" tIns="144000" rIns="144000" bIns="14400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2800" err="1"/>
              <a:t>Projektbezug</a:t>
            </a:r>
            <a:r>
              <a:rPr lang="en-DE" sz="2800"/>
              <a:t>: </a:t>
            </a:r>
            <a:r>
              <a:rPr lang="en-DE" sz="2800" err="1"/>
              <a:t>Durch</a:t>
            </a:r>
            <a:r>
              <a:rPr lang="en-DE" sz="2800"/>
              <a:t> Frau Betz und Herr </a:t>
            </a:r>
            <a:r>
              <a:rPr lang="en-DE" sz="2800" err="1"/>
              <a:t>Hilzinger</a:t>
            </a:r>
            <a:r>
              <a:rPr lang="en-DE" sz="2800"/>
              <a:t> in </a:t>
            </a:r>
            <a:r>
              <a:rPr lang="en-DE" sz="2800" err="1"/>
              <a:t>Auftrag</a:t>
            </a:r>
            <a:r>
              <a:rPr lang="en-DE" sz="2800"/>
              <a:t> </a:t>
            </a:r>
            <a:r>
              <a:rPr lang="en-DE" sz="2800" err="1"/>
              <a:t>gegebene</a:t>
            </a:r>
            <a:r>
              <a:rPr lang="en-DE" sz="2800"/>
              <a:t> </a:t>
            </a:r>
            <a:r>
              <a:rPr lang="en-DE" sz="2800" err="1"/>
              <a:t>Prozessverbesserung</a:t>
            </a:r>
            <a:r>
              <a:rPr lang="en-DE" sz="2800"/>
              <a:t> der </a:t>
            </a:r>
            <a:r>
              <a:rPr lang="en-DE" sz="2800" err="1"/>
              <a:t>Flugplanung</a:t>
            </a:r>
            <a:r>
              <a:rPr lang="en-DE" sz="2800"/>
              <a:t> </a:t>
            </a:r>
            <a:r>
              <a:rPr lang="en-DE" sz="2800" err="1"/>
              <a:t>im</a:t>
            </a:r>
            <a:r>
              <a:rPr lang="en-DE" sz="2800"/>
              <a:t> </a:t>
            </a:r>
            <a:r>
              <a:rPr lang="en-DE" sz="2800" err="1"/>
              <a:t>Bezug</a:t>
            </a:r>
            <a:r>
              <a:rPr lang="en-DE" sz="2800"/>
              <a:t> auf </a:t>
            </a:r>
            <a:r>
              <a:rPr lang="en-DE" sz="2800" err="1"/>
              <a:t>Gewichtsaspekte</a:t>
            </a:r>
            <a:endParaRPr lang="en-DE" sz="2800"/>
          </a:p>
          <a:p>
            <a:r>
              <a:rPr lang="en-DE" sz="2800" err="1"/>
              <a:t>Ablage</a:t>
            </a:r>
            <a:r>
              <a:rPr lang="en-DE" sz="2800"/>
              <a:t> in </a:t>
            </a:r>
            <a:r>
              <a:rPr lang="en-DE" sz="2800" err="1"/>
              <a:t>Typst</a:t>
            </a:r>
            <a:r>
              <a:rPr lang="en-DE" sz="2800"/>
              <a:t> und </a:t>
            </a:r>
            <a:r>
              <a:rPr lang="en-DE" sz="2800" err="1"/>
              <a:t>Versionshistorie</a:t>
            </a:r>
            <a:r>
              <a:rPr lang="en-DE" sz="2800"/>
              <a:t> auf GitHub</a:t>
            </a:r>
          </a:p>
          <a:p>
            <a:r>
              <a:rPr lang="en-DE" sz="2800" err="1"/>
              <a:t>Verteilt</a:t>
            </a:r>
            <a:r>
              <a:rPr lang="en-DE" sz="2800"/>
              <a:t> an alle </a:t>
            </a:r>
            <a:r>
              <a:rPr lang="en-DE" sz="2800" err="1"/>
              <a:t>Auftraggeber</a:t>
            </a:r>
            <a:r>
              <a:rPr lang="en-DE" sz="2800"/>
              <a:t> und </a:t>
            </a:r>
            <a:r>
              <a:rPr lang="en-DE" sz="2800" err="1"/>
              <a:t>Teammitglieder</a:t>
            </a:r>
            <a:r>
              <a:rPr lang="en-DE" sz="2800"/>
              <a:t> des </a:t>
            </a:r>
            <a:r>
              <a:rPr lang="en-DE" sz="2800" err="1"/>
              <a:t>Auftragnehmers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1768434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ll">
            <a:extLst>
              <a:ext uri="{FF2B5EF4-FFF2-40B4-BE49-F238E27FC236}">
                <a16:creationId xmlns:a16="http://schemas.microsoft.com/office/drawing/2014/main" id="{4D6EF4A7-5E0D-6E0C-8B87-7A520852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91" y="0"/>
            <a:ext cx="5663419" cy="5663419"/>
          </a:xfrm>
          <a:prstGeom prst="rect">
            <a:avLst/>
          </a:prstGeom>
        </p:spPr>
      </p:pic>
      <p:pic>
        <p:nvPicPr>
          <p:cNvPr id="10" name="Airplane">
            <a:extLst>
              <a:ext uri="{FF2B5EF4-FFF2-40B4-BE49-F238E27FC236}">
                <a16:creationId xmlns:a16="http://schemas.microsoft.com/office/drawing/2014/main" id="{FDF057D5-1D11-679F-F34D-0F53A657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91" y="0"/>
            <a:ext cx="5663419" cy="5663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FBD134-099F-A556-D827-CC7946539AB2}"/>
              </a:ext>
            </a:extLst>
          </p:cNvPr>
          <p:cNvSpPr txBox="1"/>
          <p:nvPr/>
        </p:nvSpPr>
        <p:spPr>
          <a:xfrm>
            <a:off x="515940" y="5078440"/>
            <a:ext cx="11160125" cy="123028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DE" sz="7200" err="1"/>
              <a:t>AeroMetrics</a:t>
            </a:r>
            <a:endParaRPr lang="de-DE" sz="720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975910-2E88-742D-B03A-BA2343EC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A04A157-C303-6AAF-88E9-19D7140F4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B79CDBC-AF41-D967-F1AB-8FDA2D80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325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animMotion origin="layout" path="M 0 -2.96296E-6 L 0.48177 -0.439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9" y="-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D7E3-2CF2-B7C7-1401-DC281DA9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err="1"/>
              <a:t>Konzept</a:t>
            </a:r>
            <a:r>
              <a:rPr lang="en-DE"/>
              <a:t> und </a:t>
            </a:r>
            <a:r>
              <a:rPr lang="en-DE" err="1"/>
              <a:t>Rahmenbedingungen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D39DD-7DFE-D7F7-B61E-5C4C2F665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err="1"/>
              <a:t>Auftraggeber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09F8E-9EDC-583E-6CB4-CFC7D0083A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/>
              <a:t>Effizientere Flugplanung und –</a:t>
            </a:r>
            <a:r>
              <a:rPr lang="de-DE" err="1"/>
              <a:t>abwicklung</a:t>
            </a:r>
            <a:endParaRPr lang="en-DE"/>
          </a:p>
          <a:p>
            <a:r>
              <a:rPr lang="de-DE"/>
              <a:t>Kostensenkung durch genauere Gewichtsermittlung</a:t>
            </a:r>
            <a:endParaRPr lang="en-DE"/>
          </a:p>
          <a:p>
            <a:r>
              <a:rPr lang="de-DE"/>
              <a:t>Reduzierung von Bodenzeiten und Erhöhung der Flugzeugnutzung</a:t>
            </a:r>
            <a:endParaRPr lang="en-DE"/>
          </a:p>
          <a:p>
            <a:r>
              <a:rPr lang="de-DE"/>
              <a:t>Optimierung der Prozesse durch detaillierte Datenanalyse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4DCBB-8CBB-B32D-0450-ED6376984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DE" err="1"/>
              <a:t>Auftragnehmer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F1212-E1C0-F344-8A6F-FB3FE7CD76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/>
              <a:t>Wissensgewinnung aus gewichtsspezifischen Daten</a:t>
            </a:r>
            <a:endParaRPr lang="en-DE"/>
          </a:p>
          <a:p>
            <a:r>
              <a:rPr lang="de-DE"/>
              <a:t>Verbesserung der Genauigkeit der Gewichtsermittlung</a:t>
            </a:r>
            <a:endParaRPr lang="en-DE"/>
          </a:p>
          <a:p>
            <a:r>
              <a:rPr lang="de-DE"/>
              <a:t>Erhöhung des Automatisierungsgrades in der Flugplanung</a:t>
            </a:r>
            <a:endParaRPr lang="en-DE"/>
          </a:p>
          <a:p>
            <a:r>
              <a:rPr lang="de-DE"/>
              <a:t>Bereitstellung von Handlungsempfehlungen zur Prozessoptimierung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7700B6-217F-A2FF-E844-89DD091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E28F9-6701-C898-571C-EBBDD0A3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45F55-C5EA-DD2D-9CA7-BFA039CA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012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D7E3-2CF2-B7C7-1401-DC281DA9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err="1"/>
              <a:t>Konzept</a:t>
            </a:r>
            <a:r>
              <a:rPr lang="en-DE"/>
              <a:t> und </a:t>
            </a:r>
            <a:r>
              <a:rPr lang="en-DE" err="1"/>
              <a:t>Rahmenbedingungen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D39DD-7DFE-D7F7-B61E-5C4C2F665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5" y="1449392"/>
            <a:ext cx="3600000" cy="719137"/>
          </a:xfrm>
        </p:spPr>
        <p:txBody>
          <a:bodyPr/>
          <a:lstStyle/>
          <a:p>
            <a:r>
              <a:rPr lang="en-DE" err="1"/>
              <a:t>Benutzergruppen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09F8E-9EDC-583E-6CB4-CFC7D0083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964" y="2457451"/>
            <a:ext cx="3600000" cy="3669773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F</a:t>
            </a:r>
            <a:r>
              <a:rPr lang="en-DE" err="1"/>
              <a:t>luggesellschaften</a:t>
            </a:r>
            <a:endParaRPr lang="en-DE"/>
          </a:p>
          <a:p>
            <a:r>
              <a:rPr lang="en-DE" err="1"/>
              <a:t>Flughäfen</a:t>
            </a:r>
            <a:endParaRPr lang="en-DE"/>
          </a:p>
          <a:p>
            <a:r>
              <a:rPr lang="en-DE" err="1"/>
              <a:t>Datenanalysten</a:t>
            </a:r>
            <a:r>
              <a:rPr lang="en-DE"/>
              <a:t> und </a:t>
            </a:r>
            <a:r>
              <a:rPr lang="en-DE" err="1"/>
              <a:t>Ingenieure</a:t>
            </a:r>
            <a:r>
              <a:rPr lang="en-DE"/>
              <a:t> </a:t>
            </a:r>
            <a:r>
              <a:rPr lang="en-DE" err="1"/>
              <a:t>im</a:t>
            </a:r>
            <a:r>
              <a:rPr lang="en-DE"/>
              <a:t> </a:t>
            </a:r>
            <a:r>
              <a:rPr lang="en-DE" err="1"/>
              <a:t>Bereich</a:t>
            </a:r>
            <a:r>
              <a:rPr lang="en-DE"/>
              <a:t> </a:t>
            </a:r>
            <a:r>
              <a:rPr lang="en-DE" err="1"/>
              <a:t>Flugplanung</a:t>
            </a:r>
            <a:endParaRPr lang="en-DE"/>
          </a:p>
          <a:p>
            <a:r>
              <a:rPr lang="en-DE" err="1"/>
              <a:t>Entscheidungsträger</a:t>
            </a:r>
            <a:r>
              <a:rPr lang="en-DE"/>
              <a:t> in der </a:t>
            </a:r>
            <a:r>
              <a:rPr lang="en-DE" err="1"/>
              <a:t>Flugverkehrs</a:t>
            </a:r>
            <a:r>
              <a:rPr lang="de-DE"/>
              <a:t>-</a:t>
            </a:r>
            <a:r>
              <a:rPr lang="en-DE" err="1"/>
              <a:t>branche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4DCBB-8CBB-B32D-0450-ED6376984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56000" y="1448334"/>
            <a:ext cx="3600000" cy="719137"/>
          </a:xfrm>
        </p:spPr>
        <p:txBody>
          <a:bodyPr/>
          <a:lstStyle/>
          <a:p>
            <a:r>
              <a:rPr lang="en-DE" err="1"/>
              <a:t>Ressourcen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F1212-E1C0-F344-8A6F-FB3FE7CD7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96000" y="2455336"/>
            <a:ext cx="3600000" cy="367188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Zugang zu den Datenquellen und Metadaten</a:t>
            </a:r>
          </a:p>
          <a:p>
            <a:r>
              <a:rPr lang="de-DE"/>
              <a:t>Nutzung von ETL-Tools und Visualisierungs-software</a:t>
            </a:r>
          </a:p>
          <a:p>
            <a:r>
              <a:rPr lang="de-DE"/>
              <a:t>Hochleistungsfähige Rechner zur Datenverarbeitung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7700B6-217F-A2FF-E844-89DD091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E28F9-6701-C898-571C-EBBDD0A3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45F55-C5EA-DD2D-9CA7-BFA039CA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D1AC03-DA7C-E193-28D2-796BDC715611}"/>
              </a:ext>
            </a:extLst>
          </p:cNvPr>
          <p:cNvSpPr txBox="1">
            <a:spLocks/>
          </p:cNvSpPr>
          <p:nvPr/>
        </p:nvSpPr>
        <p:spPr>
          <a:xfrm>
            <a:off x="4296000" y="1448336"/>
            <a:ext cx="3600000" cy="719137"/>
          </a:xfrm>
          <a:prstGeom prst="roundRect">
            <a:avLst>
              <a:gd name="adj" fmla="val 2107"/>
            </a:avLst>
          </a:prstGeom>
          <a:solidFill>
            <a:schemeClr val="bg1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44000" tIns="144000" rIns="144000" bIns="144000" rtlCol="0" anchor="b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3200"/>
              <a:t>System </a:t>
            </a:r>
            <a:r>
              <a:rPr lang="en-DE" sz="3200" err="1"/>
              <a:t>Voraussetz</a:t>
            </a:r>
            <a:r>
              <a:rPr lang="en-DE" sz="3200"/>
              <a:t>.</a:t>
            </a:r>
            <a:endParaRPr lang="de-DE" sz="320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36041C8-C921-21A6-44E4-A38E806C1F89}"/>
              </a:ext>
            </a:extLst>
          </p:cNvPr>
          <p:cNvSpPr txBox="1">
            <a:spLocks/>
          </p:cNvSpPr>
          <p:nvPr/>
        </p:nvSpPr>
        <p:spPr>
          <a:xfrm>
            <a:off x="8257567" y="2457979"/>
            <a:ext cx="3600000" cy="3671888"/>
          </a:xfrm>
          <a:prstGeom prst="roundRect">
            <a:avLst>
              <a:gd name="adj" fmla="val 2107"/>
            </a:avLst>
          </a:prstGeom>
          <a:solidFill>
            <a:schemeClr val="bg1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44000" tIns="144000" rIns="144000" bIns="14400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/>
              <a:t>Data Engineers</a:t>
            </a:r>
          </a:p>
          <a:p>
            <a:r>
              <a:rPr lang="de-DE" sz="2800"/>
              <a:t>Data </a:t>
            </a:r>
            <a:r>
              <a:rPr lang="de-DE" sz="2800" err="1"/>
              <a:t>Scientists</a:t>
            </a:r>
            <a:endParaRPr lang="de-DE" sz="2800"/>
          </a:p>
          <a:p>
            <a:r>
              <a:rPr lang="de-DE" sz="2800"/>
              <a:t>Software Entwickler</a:t>
            </a:r>
          </a:p>
          <a:p>
            <a:r>
              <a:rPr lang="de-DE" sz="2800"/>
              <a:t>Projektmanager</a:t>
            </a:r>
          </a:p>
          <a:p>
            <a:r>
              <a:rPr lang="de-DE" sz="2800"/>
              <a:t>Analyse- und Visualisierungs-werkzeuge</a:t>
            </a:r>
          </a:p>
        </p:txBody>
      </p:sp>
    </p:spTree>
    <p:extLst>
      <p:ext uri="{BB962C8B-B14F-4D97-AF65-F5344CB8AC3E}">
        <p14:creationId xmlns:p14="http://schemas.microsoft.com/office/powerpoint/2010/main" val="58549246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141B-D943-038F-91C4-D2C324A8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Anforderungen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1FCF6-2329-93DE-724A-4860A262B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Datenaufbereitung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9B47C-8B85-5912-7564-2B9A8EF13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964" y="2457451"/>
            <a:ext cx="5662613" cy="3671888"/>
          </a:xfrm>
        </p:spPr>
        <p:txBody>
          <a:bodyPr>
            <a:noAutofit/>
          </a:bodyPr>
          <a:lstStyle/>
          <a:p>
            <a:r>
              <a:rPr lang="de-DE" sz="2200"/>
              <a:t>Ziel: Daten korrekt und vollständig einlesen und formatieren; einheitliches und verarbeitbares Format</a:t>
            </a:r>
          </a:p>
          <a:p>
            <a:r>
              <a:rPr lang="de-DE" sz="2200"/>
              <a:t>Datenquellen</a:t>
            </a:r>
            <a:r>
              <a:rPr lang="en-DE" sz="2200"/>
              <a:t>, -f</a:t>
            </a:r>
            <a:r>
              <a:rPr lang="de-DE" sz="2200" err="1"/>
              <a:t>ormat</a:t>
            </a:r>
            <a:r>
              <a:rPr lang="en-DE" sz="2200"/>
              <a:t>, -</a:t>
            </a:r>
            <a:r>
              <a:rPr lang="de-DE" sz="2200" err="1"/>
              <a:t>schnittstellen</a:t>
            </a:r>
            <a:r>
              <a:rPr lang="en-DE" sz="2200"/>
              <a:t>, -</a:t>
            </a:r>
            <a:r>
              <a:rPr lang="de-DE" sz="2200" err="1"/>
              <a:t>qualität</a:t>
            </a:r>
            <a:endParaRPr lang="de-DE" sz="2200"/>
          </a:p>
          <a:p>
            <a:r>
              <a:rPr lang="de-DE" sz="2200"/>
              <a:t>Risiken: </a:t>
            </a:r>
            <a:r>
              <a:rPr lang="de-DE" sz="2200" err="1"/>
              <a:t>Inkompatibl</a:t>
            </a:r>
            <a:r>
              <a:rPr lang="en-DE" sz="2200"/>
              <a:t>e</a:t>
            </a:r>
            <a:r>
              <a:rPr lang="de-DE" sz="2200"/>
              <a:t> Datenformate und Informationsverluste</a:t>
            </a:r>
            <a:endParaRPr lang="en-DE" sz="2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84D08-9FB1-5AD4-624F-F02F4857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Analyse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F9008-1297-BCFA-4669-3033AB62C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8" y="2457451"/>
            <a:ext cx="5662613" cy="3671888"/>
          </a:xfrm>
        </p:spPr>
        <p:txBody>
          <a:bodyPr>
            <a:normAutofit/>
          </a:bodyPr>
          <a:lstStyle/>
          <a:p>
            <a:r>
              <a:rPr lang="de-DE" sz="2200"/>
              <a:t>Ziel: finale Gewichtswerte mit Planwerten vergleichen; häufige Abweichungen untersuchen; Automatisierungsgrad bewerten</a:t>
            </a:r>
          </a:p>
          <a:p>
            <a:r>
              <a:rPr lang="de-DE" sz="2200"/>
              <a:t>Datenquellen – Analysemethoden- Ergebnisdarstellung</a:t>
            </a:r>
          </a:p>
          <a:p>
            <a:r>
              <a:rPr lang="de-DE" sz="2200"/>
              <a:t>Risiken: Unvollständig/ fehlerhafte Daten und Komplexität der Analyseprozesse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F47F4-0D75-F50F-B87C-D27D252F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18404-3CB4-F719-83D1-4811DDF1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B1D3E-2C7E-6C8D-E727-87EF8A6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1" name="Graphic 10" descr="Badge 6 with solid fill">
            <a:extLst>
              <a:ext uri="{FF2B5EF4-FFF2-40B4-BE49-F238E27FC236}">
                <a16:creationId xmlns:a16="http://schemas.microsoft.com/office/drawing/2014/main" id="{7B591287-A137-1F68-3622-76948DBB4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8440" y="1449390"/>
            <a:ext cx="719137" cy="719137"/>
          </a:xfrm>
          <a:prstGeom prst="rect">
            <a:avLst/>
          </a:prstGeom>
        </p:spPr>
      </p:pic>
      <p:pic>
        <p:nvPicPr>
          <p:cNvPr id="12" name="Graphic 11" descr="Badge 7 with solid fill">
            <a:extLst>
              <a:ext uri="{FF2B5EF4-FFF2-40B4-BE49-F238E27FC236}">
                <a16:creationId xmlns:a16="http://schemas.microsoft.com/office/drawing/2014/main" id="{E29B70A6-6B5A-A9D6-E7C3-DA0C7AAE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137901" y="1450976"/>
            <a:ext cx="719137" cy="71913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DD48248-0267-DE7E-31DA-6F9D49828C94}"/>
              </a:ext>
            </a:extLst>
          </p:cNvPr>
          <p:cNvGrpSpPr/>
          <p:nvPr/>
        </p:nvGrpSpPr>
        <p:grpSpPr>
          <a:xfrm>
            <a:off x="8167744" y="5229224"/>
            <a:ext cx="1715980" cy="720726"/>
            <a:chOff x="8356754" y="5229224"/>
            <a:chExt cx="1715980" cy="720726"/>
          </a:xfrm>
        </p:grpSpPr>
        <p:pic>
          <p:nvPicPr>
            <p:cNvPr id="1030" name="Picture 6" descr="Tableau - B-New - Tableau helps people see and understand data">
              <a:extLst>
                <a:ext uri="{FF2B5EF4-FFF2-40B4-BE49-F238E27FC236}">
                  <a16:creationId xmlns:a16="http://schemas.microsoft.com/office/drawing/2014/main" id="{2C93F955-D5AF-DC67-6737-7EC0D09C1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5734" y="5229224"/>
              <a:ext cx="1047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ython (Programmiersprache) – Wikipedia">
              <a:extLst>
                <a:ext uri="{FF2B5EF4-FFF2-40B4-BE49-F238E27FC236}">
                  <a16:creationId xmlns:a16="http://schemas.microsoft.com/office/drawing/2014/main" id="{1E7CC125-FC1C-BD22-A7E6-475875FEE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6754" y="5229950"/>
              <a:ext cx="657346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90FAC5-AA29-553C-99B4-AFE726130CF9}"/>
              </a:ext>
            </a:extLst>
          </p:cNvPr>
          <p:cNvGrpSpPr/>
          <p:nvPr/>
        </p:nvGrpSpPr>
        <p:grpSpPr>
          <a:xfrm>
            <a:off x="1406767" y="5229950"/>
            <a:ext cx="3519006" cy="720000"/>
            <a:chOff x="515938" y="5229950"/>
            <a:chExt cx="3519006" cy="720000"/>
          </a:xfrm>
        </p:grpSpPr>
        <p:pic>
          <p:nvPicPr>
            <p:cNvPr id="1026" name="Picture 2" descr="Python (Programmiersprache) – Wikipedia">
              <a:extLst>
                <a:ext uri="{FF2B5EF4-FFF2-40B4-BE49-F238E27FC236}">
                  <a16:creationId xmlns:a16="http://schemas.microsoft.com/office/drawing/2014/main" id="{579A9266-7638-3491-93F2-8515B748A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597" y="5229950"/>
              <a:ext cx="657346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Understanding the Parquet file format">
              <a:extLst>
                <a:ext uri="{FF2B5EF4-FFF2-40B4-BE49-F238E27FC236}">
                  <a16:creationId xmlns:a16="http://schemas.microsoft.com/office/drawing/2014/main" id="{FF7DE6D7-7311-B213-DE49-7AE1E6025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943" y="5229950"/>
              <a:ext cx="1080001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andas (software) - Wikipedia">
              <a:extLst>
                <a:ext uri="{FF2B5EF4-FFF2-40B4-BE49-F238E27FC236}">
                  <a16:creationId xmlns:a16="http://schemas.microsoft.com/office/drawing/2014/main" id="{509C4B1E-D73D-4D01-7233-481AE2FFA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8" y="5229950"/>
              <a:ext cx="1781443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7339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141B-D943-038F-91C4-D2C324A8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Anforderungen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1FCF6-2329-93DE-724A-4860A262B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Applikation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9B47C-8B85-5912-7564-2B9A8EF13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964" y="2457451"/>
            <a:ext cx="5662613" cy="3671888"/>
          </a:xfrm>
        </p:spPr>
        <p:txBody>
          <a:bodyPr>
            <a:normAutofit/>
          </a:bodyPr>
          <a:lstStyle/>
          <a:p>
            <a:r>
              <a:rPr lang="de-DE" sz="2200"/>
              <a:t>Ziel: Erstellung visueller Darstellungen und Dashboards; benutzerfreundliche Oberflächen für Anwender</a:t>
            </a:r>
          </a:p>
          <a:p>
            <a:r>
              <a:rPr lang="de-DE" sz="2200"/>
              <a:t>Visuelle Darstellungen – Dashboards</a:t>
            </a:r>
          </a:p>
          <a:p>
            <a:r>
              <a:rPr lang="de-DE" sz="2200"/>
              <a:t>Risiken: Technische Herausforderungen und Informationsverluste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84D08-9FB1-5AD4-624F-F02F4857C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Wissensvermittlung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F9008-1297-BCFA-4669-3033AB62C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8" y="2457451"/>
            <a:ext cx="5662613" cy="3671888"/>
          </a:xfrm>
        </p:spPr>
        <p:txBody>
          <a:bodyPr>
            <a:normAutofit/>
          </a:bodyPr>
          <a:lstStyle/>
          <a:p>
            <a:r>
              <a:rPr lang="de-DE" sz="2200"/>
              <a:t>Ziel: Analyseergebnisse und </a:t>
            </a:r>
            <a:r>
              <a:rPr lang="de-DE" sz="2200" err="1"/>
              <a:t>Handlungs</a:t>
            </a:r>
            <a:r>
              <a:rPr lang="en-DE" sz="2200"/>
              <a:t>-</a:t>
            </a:r>
            <a:r>
              <a:rPr lang="de-DE" sz="2200" err="1"/>
              <a:t>empfehlungen</a:t>
            </a:r>
            <a:r>
              <a:rPr lang="de-DE" sz="2200"/>
              <a:t> praxisnah vermitteln; Integration in Flugplanungsprozesse</a:t>
            </a:r>
          </a:p>
          <a:p>
            <a:r>
              <a:rPr lang="de-DE" sz="2200"/>
              <a:t>Präsentation der Ergebnisse – Projektbericht – Schulungen</a:t>
            </a:r>
          </a:p>
          <a:p>
            <a:r>
              <a:rPr lang="de-DE" sz="2200"/>
              <a:t>Risiken: Missverständnisse bei der Vermittlung und unentdeckte Fehler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F47F4-0D75-F50F-B87C-D27D252F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18404-3CB4-F719-83D1-4811DDF1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B1D3E-2C7E-6C8D-E727-87EF8A6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Graphic 9" descr="Badge 8 with solid fill">
            <a:extLst>
              <a:ext uri="{FF2B5EF4-FFF2-40B4-BE49-F238E27FC236}">
                <a16:creationId xmlns:a16="http://schemas.microsoft.com/office/drawing/2014/main" id="{28461C28-FAC6-88A2-532E-DAD7E79E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78440" y="1449390"/>
            <a:ext cx="719137" cy="719137"/>
          </a:xfrm>
          <a:prstGeom prst="rect">
            <a:avLst/>
          </a:prstGeom>
        </p:spPr>
      </p:pic>
      <p:pic>
        <p:nvPicPr>
          <p:cNvPr id="11" name="Graphic 10" descr="Badge 7 with solid fill">
            <a:extLst>
              <a:ext uri="{FF2B5EF4-FFF2-40B4-BE49-F238E27FC236}">
                <a16:creationId xmlns:a16="http://schemas.microsoft.com/office/drawing/2014/main" id="{45D3FDD5-EF4E-74B5-3FBA-C90E961B5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137901" y="1450976"/>
            <a:ext cx="719137" cy="71913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32027EB-0A3F-97EB-B908-0052588E55E3}"/>
              </a:ext>
            </a:extLst>
          </p:cNvPr>
          <p:cNvGrpSpPr/>
          <p:nvPr/>
        </p:nvGrpSpPr>
        <p:grpSpPr>
          <a:xfrm>
            <a:off x="2282770" y="5229224"/>
            <a:ext cx="1767000" cy="720726"/>
            <a:chOff x="8116724" y="5229224"/>
            <a:chExt cx="1767000" cy="72072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8A82E01-D032-304D-A2F2-EFB0E63DB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724" y="522995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Tableau - B-New - Tableau helps people see and understand data">
              <a:extLst>
                <a:ext uri="{FF2B5EF4-FFF2-40B4-BE49-F238E27FC236}">
                  <a16:creationId xmlns:a16="http://schemas.microsoft.com/office/drawing/2014/main" id="{7C2252EB-9AE4-DE8B-6550-9E4CF96E6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6724" y="5229224"/>
              <a:ext cx="1047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B61234-0EF9-E53B-3540-A14C9CEC8DC2}"/>
              </a:ext>
            </a:extLst>
          </p:cNvPr>
          <p:cNvGrpSpPr/>
          <p:nvPr/>
        </p:nvGrpSpPr>
        <p:grpSpPr>
          <a:xfrm>
            <a:off x="8305734" y="5222920"/>
            <a:ext cx="1440000" cy="727030"/>
            <a:chOff x="7847942" y="5222920"/>
            <a:chExt cx="1440000" cy="727030"/>
          </a:xfrm>
        </p:grpSpPr>
        <p:pic>
          <p:nvPicPr>
            <p:cNvPr id="15" name="Graphic 14" descr="Clapper board with solid fill">
              <a:extLst>
                <a:ext uri="{FF2B5EF4-FFF2-40B4-BE49-F238E27FC236}">
                  <a16:creationId xmlns:a16="http://schemas.microsoft.com/office/drawing/2014/main" id="{7D23D0A4-420C-EB55-05FC-E5F042CCE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47942" y="5222920"/>
              <a:ext cx="720000" cy="720000"/>
            </a:xfrm>
            <a:prstGeom prst="rect">
              <a:avLst/>
            </a:prstGeom>
          </p:spPr>
        </p:pic>
        <p:pic>
          <p:nvPicPr>
            <p:cNvPr id="17" name="Graphic 16" descr="Document with solid fill">
              <a:extLst>
                <a:ext uri="{FF2B5EF4-FFF2-40B4-BE49-F238E27FC236}">
                  <a16:creationId xmlns:a16="http://schemas.microsoft.com/office/drawing/2014/main" id="{A9A0B42A-06A2-6A5D-E65A-15C57C80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67942" y="5229950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609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l">
            <a:extLst>
              <a:ext uri="{FF2B5EF4-FFF2-40B4-BE49-F238E27FC236}">
                <a16:creationId xmlns:a16="http://schemas.microsoft.com/office/drawing/2014/main" id="{4EAB466C-326D-1562-C05C-B31DD763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91" y="0"/>
            <a:ext cx="5663419" cy="566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43DCA-49B8-C309-5250-94CAF2D6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7" y="5006979"/>
            <a:ext cx="11522075" cy="942971"/>
          </a:xfrm>
        </p:spPr>
        <p:txBody>
          <a:bodyPr/>
          <a:lstStyle/>
          <a:p>
            <a:r>
              <a:rPr lang="en-DE"/>
              <a:t>Q&amp;A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F2590-8D15-9A2A-6BDF-F349C77C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B095-665D-9F94-7563-36D58A64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92C45-EEB3-FACD-FDBB-ABC808E8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835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3DCA-49B8-C309-5250-94CAF2D6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000" y="1089025"/>
            <a:ext cx="5581041" cy="4860925"/>
          </a:xfrm>
        </p:spPr>
        <p:txBody>
          <a:bodyPr/>
          <a:lstStyle/>
          <a:p>
            <a:r>
              <a:rPr lang="en-DE" sz="16600"/>
              <a:t>2. </a:t>
            </a:r>
            <a:br>
              <a:rPr lang="en-DE"/>
            </a:br>
            <a:r>
              <a:rPr lang="en-DE" sz="4800" err="1"/>
              <a:t>Lasten</a:t>
            </a:r>
            <a:r>
              <a:rPr lang="en-DE" sz="4800"/>
              <a:t>- &amp; </a:t>
            </a:r>
            <a:r>
              <a:rPr lang="en-DE" sz="4800" err="1"/>
              <a:t>Pflichtenheft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F2590-8D15-9A2A-6BDF-F349C77C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B095-665D-9F94-7563-36D58A64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92C45-EEB3-FACD-FDBB-ABC808E8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C3C076-98F7-7A77-3D6C-536EE07C5F05}"/>
              </a:ext>
            </a:extLst>
          </p:cNvPr>
          <p:cNvSpPr txBox="1">
            <a:spLocks/>
          </p:cNvSpPr>
          <p:nvPr/>
        </p:nvSpPr>
        <p:spPr>
          <a:xfrm>
            <a:off x="334967" y="1089026"/>
            <a:ext cx="5581033" cy="4860924"/>
          </a:xfrm>
          <a:prstGeom prst="roundRect">
            <a:avLst>
              <a:gd name="adj" fmla="val 7079"/>
            </a:avLst>
          </a:prstGeom>
          <a:solidFill>
            <a:schemeClr val="accent3"/>
          </a:solidFill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108000" tIns="0" rIns="108000" bIns="0" rtlCol="0" anchor="b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16600"/>
              <a:t>1. </a:t>
            </a:r>
          </a:p>
          <a:p>
            <a:r>
              <a:rPr lang="en-DE" sz="4800" err="1"/>
              <a:t>Projektauftrag</a:t>
            </a:r>
            <a:r>
              <a:rPr lang="en-DE" sz="4800"/>
              <a:t> &amp; </a:t>
            </a:r>
            <a:br>
              <a:rPr lang="en-DE" sz="4800"/>
            </a:br>
            <a:r>
              <a:rPr lang="en-DE" sz="4800"/>
              <a:t>-</a:t>
            </a:r>
            <a:r>
              <a:rPr lang="en-DE" sz="4800" err="1"/>
              <a:t>strukturplan</a:t>
            </a:r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24868827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ll">
            <a:extLst>
              <a:ext uri="{FF2B5EF4-FFF2-40B4-BE49-F238E27FC236}">
                <a16:creationId xmlns:a16="http://schemas.microsoft.com/office/drawing/2014/main" id="{F1B843D4-4B90-B80B-77CF-03308395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91" y="0"/>
            <a:ext cx="5663419" cy="566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43DCA-49B8-C309-5250-94CAF2D6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7" y="5006979"/>
            <a:ext cx="11522075" cy="942971"/>
          </a:xfrm>
        </p:spPr>
        <p:txBody>
          <a:bodyPr/>
          <a:lstStyle/>
          <a:p>
            <a:r>
              <a:rPr lang="en-DE" sz="6000" err="1"/>
              <a:t>Projektauftrag</a:t>
            </a:r>
            <a:r>
              <a:rPr lang="en-DE" sz="6000"/>
              <a:t> &amp; -</a:t>
            </a:r>
            <a:r>
              <a:rPr lang="en-DE" sz="6000" err="1"/>
              <a:t>strukturplan</a:t>
            </a:r>
            <a:endParaRPr lang="de-DE" sz="6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F2590-8D15-9A2A-6BDF-F349C77C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B095-665D-9F94-7563-36D58A64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92C45-EEB3-FACD-FDBB-ABC808E8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740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16D8-9AA3-4196-B104-77C52DFA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Projektauftrag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6E4530-7E7A-BC23-B862-06DEC48AFD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4963" y="2459037"/>
            <a:ext cx="5684837" cy="266065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D45F1-C1BA-1923-D6AE-E4256633F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9393"/>
            <a:ext cx="5683801" cy="46799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667" b="1"/>
              <a:t>Ausganssituation:</a:t>
            </a:r>
          </a:p>
          <a:p>
            <a:r>
              <a:rPr lang="en-US" sz="2667" err="1"/>
              <a:t>Datensätze</a:t>
            </a:r>
            <a:r>
              <a:rPr lang="en-US" sz="2667"/>
              <a:t> </a:t>
            </a:r>
            <a:r>
              <a:rPr lang="en-US" sz="2667" err="1"/>
              <a:t>mit</a:t>
            </a:r>
            <a:r>
              <a:rPr lang="en-US" sz="2667"/>
              <a:t> </a:t>
            </a:r>
            <a:r>
              <a:rPr lang="en-US" sz="2667" err="1"/>
              <a:t>Nachrichten</a:t>
            </a:r>
            <a:r>
              <a:rPr lang="en-US" sz="2667"/>
              <a:t> </a:t>
            </a:r>
            <a:r>
              <a:rPr lang="en-US" sz="2667" err="1"/>
              <a:t>operativer</a:t>
            </a:r>
            <a:r>
              <a:rPr lang="en-US" sz="2667"/>
              <a:t> </a:t>
            </a:r>
            <a:r>
              <a:rPr lang="en-US" sz="2667" err="1"/>
              <a:t>Flugplanungssysteme</a:t>
            </a:r>
            <a:r>
              <a:rPr lang="en-US" sz="2667"/>
              <a:t> (</a:t>
            </a:r>
            <a:r>
              <a:rPr lang="en-US" sz="2667" err="1"/>
              <a:t>Asien</a:t>
            </a:r>
            <a:r>
              <a:rPr lang="en-US" sz="2667"/>
              <a:t>, Amerika, Europa)</a:t>
            </a:r>
          </a:p>
          <a:p>
            <a:r>
              <a:rPr lang="en-US" sz="2667" err="1"/>
              <a:t>Volumen</a:t>
            </a:r>
            <a:r>
              <a:rPr lang="en-US" sz="2667"/>
              <a:t>: ca. 10⁶ </a:t>
            </a:r>
            <a:r>
              <a:rPr lang="en-US" sz="2667" err="1"/>
              <a:t>Zeilen</a:t>
            </a:r>
            <a:r>
              <a:rPr lang="en-US" sz="2667"/>
              <a:t>/</a:t>
            </a:r>
            <a:r>
              <a:rPr lang="en-US" sz="2667" err="1"/>
              <a:t>Datensatz</a:t>
            </a:r>
            <a:endParaRPr lang="en-US" sz="2667"/>
          </a:p>
          <a:p>
            <a:r>
              <a:rPr lang="en-US" sz="2667" err="1"/>
              <a:t>Anonymisiert</a:t>
            </a:r>
            <a:r>
              <a:rPr lang="en-US" sz="2667"/>
              <a:t>, </a:t>
            </a:r>
            <a:r>
              <a:rPr lang="en-US" sz="2667" err="1"/>
              <a:t>semistrukturiert</a:t>
            </a:r>
            <a:r>
              <a:rPr lang="en-US" sz="2667"/>
              <a:t> → </a:t>
            </a:r>
            <a:r>
              <a:rPr lang="en-US" sz="2667" err="1"/>
              <a:t>Vereinheitlichung</a:t>
            </a:r>
            <a:r>
              <a:rPr lang="en-US" sz="2667"/>
              <a:t> </a:t>
            </a:r>
            <a:r>
              <a:rPr lang="en-US" sz="2667" err="1"/>
              <a:t>nötig</a:t>
            </a:r>
            <a:endParaRPr lang="en-US" sz="2667"/>
          </a:p>
          <a:p>
            <a:r>
              <a:rPr lang="de-DE" sz="2667"/>
              <a:t>Nachrichten zu Gewichtswerten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460F2-C396-85CE-32A7-5C1AD0EF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7146-3A6C-8292-41E3-E18CB5A8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60F3D-39CE-879E-0BD5-17802FB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539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F1FB-9536-AB13-03A9-17DCC40C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Projektauftrag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F555C-B459-1E67-6B90-4540ABE7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522D8-E6CE-6339-29F9-4715A192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881D9-B4A0-B17A-B932-0B3116EE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A21CB2C-6384-2A58-C83B-DBEFF2718E5D}"/>
              </a:ext>
            </a:extLst>
          </p:cNvPr>
          <p:cNvSpPr txBox="1">
            <a:spLocks/>
          </p:cNvSpPr>
          <p:nvPr/>
        </p:nvSpPr>
        <p:spPr>
          <a:xfrm>
            <a:off x="334962" y="1449393"/>
            <a:ext cx="11279521" cy="4679951"/>
          </a:xfrm>
          <a:prstGeom prst="roundRect">
            <a:avLst>
              <a:gd name="adj" fmla="val 2107"/>
            </a:avLst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667" b="1"/>
              <a:t>Projektziel </a:t>
            </a:r>
          </a:p>
          <a:p>
            <a:pPr marL="0" indent="0">
              <a:buNone/>
            </a:pPr>
            <a:r>
              <a:rPr lang="en-US" sz="2667" err="1"/>
              <a:t>Wissensgewinnung</a:t>
            </a:r>
            <a:r>
              <a:rPr lang="en-US" sz="2667"/>
              <a:t> </a:t>
            </a:r>
            <a:r>
              <a:rPr lang="en-US" sz="2667" err="1"/>
              <a:t>aus</a:t>
            </a:r>
            <a:r>
              <a:rPr lang="en-US" sz="2667"/>
              <a:t> </a:t>
            </a:r>
            <a:r>
              <a:rPr lang="en-US" sz="2667" err="1"/>
              <a:t>Gewichtsdaten</a:t>
            </a:r>
            <a:r>
              <a:rPr lang="en-US" sz="2667"/>
              <a:t> (1 Monat): </a:t>
            </a:r>
          </a:p>
          <a:p>
            <a:pPr lvl="1"/>
            <a:r>
              <a:rPr lang="en-US" sz="2667" err="1"/>
              <a:t>deskriptiv</a:t>
            </a:r>
            <a:r>
              <a:rPr lang="en-US" sz="2667"/>
              <a:t>, </a:t>
            </a:r>
            <a:r>
              <a:rPr lang="en-US" sz="2667" err="1"/>
              <a:t>diagnostisch</a:t>
            </a:r>
            <a:r>
              <a:rPr lang="en-US" sz="2667"/>
              <a:t>, (</a:t>
            </a:r>
            <a:r>
              <a:rPr lang="en-US" sz="2667" err="1"/>
              <a:t>prädiktiv</a:t>
            </a:r>
            <a:r>
              <a:rPr lang="en-US" sz="2667"/>
              <a:t>, </a:t>
            </a:r>
            <a:r>
              <a:rPr lang="en-US" sz="2667" err="1"/>
              <a:t>präskriptiv</a:t>
            </a:r>
            <a:r>
              <a:rPr lang="en-US" sz="2667"/>
              <a:t>)</a:t>
            </a:r>
          </a:p>
          <a:p>
            <a:pPr lvl="1"/>
            <a:r>
              <a:rPr lang="en-US" sz="2667" err="1"/>
              <a:t>Finaler</a:t>
            </a:r>
            <a:r>
              <a:rPr lang="en-US" sz="2667"/>
              <a:t> </a:t>
            </a:r>
            <a:r>
              <a:rPr lang="en-US" sz="2667" err="1"/>
              <a:t>Gewichtswert</a:t>
            </a:r>
            <a:endParaRPr lang="en-US" sz="2667"/>
          </a:p>
          <a:p>
            <a:pPr lvl="1"/>
            <a:r>
              <a:rPr lang="en-US" sz="2667" err="1"/>
              <a:t>Analyse</a:t>
            </a:r>
            <a:r>
              <a:rPr lang="en-US" sz="2667"/>
              <a:t> der Standard-</a:t>
            </a:r>
            <a:r>
              <a:rPr lang="en-US" sz="2667" err="1"/>
              <a:t>Prozessabläufe</a:t>
            </a:r>
            <a:r>
              <a:rPr lang="en-US" sz="2667"/>
              <a:t>, </a:t>
            </a:r>
            <a:r>
              <a:rPr lang="en-US" sz="2667" err="1"/>
              <a:t>Abweichungen</a:t>
            </a:r>
            <a:endParaRPr lang="en-US" sz="2667"/>
          </a:p>
          <a:p>
            <a:pPr lvl="1"/>
            <a:r>
              <a:rPr lang="en-US" sz="2667" err="1"/>
              <a:t>Erfassen</a:t>
            </a:r>
            <a:r>
              <a:rPr lang="en-US" sz="2667"/>
              <a:t> des </a:t>
            </a:r>
            <a:r>
              <a:rPr lang="en-US" sz="2667" err="1"/>
              <a:t>Automatisierungsgrades</a:t>
            </a:r>
            <a:r>
              <a:rPr lang="en-US" sz="2667"/>
              <a:t> pro </a:t>
            </a:r>
            <a:r>
              <a:rPr lang="en-US" sz="2667" err="1"/>
              <a:t>Fluggesellschaft</a:t>
            </a:r>
            <a:r>
              <a:rPr lang="en-US" sz="2667"/>
              <a:t>/</a:t>
            </a:r>
            <a:r>
              <a:rPr lang="en-US" sz="2667" err="1"/>
              <a:t>Flughafen</a:t>
            </a:r>
            <a:endParaRPr lang="en-US" sz="2667"/>
          </a:p>
          <a:p>
            <a:pPr marL="0" indent="0">
              <a:buNone/>
            </a:pPr>
            <a:r>
              <a:rPr lang="en-US" sz="2667" err="1"/>
              <a:t>Vermittlung</a:t>
            </a:r>
            <a:r>
              <a:rPr lang="en-US" sz="2667"/>
              <a:t> der </a:t>
            </a:r>
            <a:r>
              <a:rPr lang="en-US" sz="2667" err="1"/>
              <a:t>Erkentnisse</a:t>
            </a:r>
            <a:r>
              <a:rPr lang="en-US" sz="2667"/>
              <a:t> (1 Monat):</a:t>
            </a:r>
          </a:p>
          <a:p>
            <a:pPr lvl="1"/>
            <a:r>
              <a:rPr lang="en-US" sz="2667" err="1"/>
              <a:t>Grafiken</a:t>
            </a:r>
            <a:r>
              <a:rPr lang="en-US" sz="2667"/>
              <a:t> und Dashboard</a:t>
            </a:r>
          </a:p>
          <a:p>
            <a:pPr lvl="1"/>
            <a:r>
              <a:rPr lang="en-US" sz="2667" err="1"/>
              <a:t>Kundenpräsentation</a:t>
            </a:r>
            <a:r>
              <a:rPr lang="en-US" sz="2667"/>
              <a:t> der </a:t>
            </a:r>
            <a:r>
              <a:rPr lang="en-US" sz="2667" err="1"/>
              <a:t>Ergebnisse</a:t>
            </a:r>
            <a:r>
              <a:rPr lang="en-US" sz="2667"/>
              <a:t> </a:t>
            </a:r>
            <a:r>
              <a:rPr lang="en-US" sz="2667" err="1"/>
              <a:t>mit</a:t>
            </a:r>
            <a:r>
              <a:rPr lang="en-US" sz="2667"/>
              <a:t> </a:t>
            </a:r>
            <a:r>
              <a:rPr lang="en-US" sz="2667" err="1"/>
              <a:t>Fokus</a:t>
            </a:r>
            <a:r>
              <a:rPr lang="en-US" sz="2667"/>
              <a:t> auf dem </a:t>
            </a:r>
            <a:r>
              <a:rPr lang="en-US" sz="2667" err="1"/>
              <a:t>geschaffenen</a:t>
            </a:r>
            <a:r>
              <a:rPr lang="en-US" sz="2667"/>
              <a:t> </a:t>
            </a:r>
            <a:r>
              <a:rPr lang="en-US" sz="2667" err="1"/>
              <a:t>Mehrwert</a:t>
            </a:r>
            <a:endParaRPr lang="de-DE" sz="2667"/>
          </a:p>
        </p:txBody>
      </p:sp>
    </p:spTree>
    <p:extLst>
      <p:ext uri="{BB962C8B-B14F-4D97-AF65-F5344CB8AC3E}">
        <p14:creationId xmlns:p14="http://schemas.microsoft.com/office/powerpoint/2010/main" val="15034474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16D8-9AA3-4196-B104-77C52DFA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Projektauftrag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D45F1-C1BA-1923-D6AE-E4256633F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8" y="1449393"/>
            <a:ext cx="11521033" cy="4679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b="1"/>
              <a:t>Strategische Einordnung</a:t>
            </a:r>
          </a:p>
          <a:p>
            <a:pPr>
              <a:lnSpc>
                <a:spcPct val="100000"/>
              </a:lnSpc>
            </a:pPr>
            <a:r>
              <a:rPr lang="en-US" sz="2667" err="1"/>
              <a:t>Überblick</a:t>
            </a:r>
            <a:r>
              <a:rPr lang="en-US" sz="2667"/>
              <a:t> </a:t>
            </a:r>
            <a:r>
              <a:rPr lang="en-US" sz="2667" err="1"/>
              <a:t>über</a:t>
            </a:r>
            <a:r>
              <a:rPr lang="en-US" sz="2667"/>
              <a:t> den </a:t>
            </a:r>
            <a:r>
              <a:rPr lang="en-US" sz="2667" err="1"/>
              <a:t>Planungsprozess</a:t>
            </a:r>
            <a:endParaRPr lang="en-US" sz="2667"/>
          </a:p>
          <a:p>
            <a:pPr marL="0" indent="0">
              <a:lnSpc>
                <a:spcPct val="100000"/>
              </a:lnSpc>
              <a:buNone/>
            </a:pPr>
            <a:r>
              <a:rPr lang="en-US" sz="2667"/>
              <a:t>Operative und </a:t>
            </a:r>
            <a:r>
              <a:rPr lang="en-US" sz="2667" err="1"/>
              <a:t>strategische</a:t>
            </a:r>
            <a:r>
              <a:rPr lang="en-US" sz="2667"/>
              <a:t> </a:t>
            </a:r>
            <a:r>
              <a:rPr lang="en-US" sz="2667" err="1"/>
              <a:t>Vorteile</a:t>
            </a:r>
            <a:r>
              <a:rPr lang="en-US" sz="2667"/>
              <a:t>:</a:t>
            </a:r>
            <a:endParaRPr lang="de-DE" sz="2667"/>
          </a:p>
          <a:p>
            <a:pPr lvl="1">
              <a:lnSpc>
                <a:spcPct val="100000"/>
              </a:lnSpc>
            </a:pPr>
            <a:r>
              <a:rPr lang="en-US" sz="2667" err="1"/>
              <a:t>Höhere</a:t>
            </a:r>
            <a:r>
              <a:rPr lang="en-US" sz="2667"/>
              <a:t> </a:t>
            </a:r>
            <a:r>
              <a:rPr lang="en-US" sz="2667" err="1"/>
              <a:t>Genauigkeit</a:t>
            </a:r>
            <a:r>
              <a:rPr lang="en-US" sz="2667"/>
              <a:t> der </a:t>
            </a:r>
            <a:r>
              <a:rPr lang="en-US" sz="2667" err="1"/>
              <a:t>Gewichtsermittlung</a:t>
            </a:r>
            <a:endParaRPr lang="en-US" sz="2667"/>
          </a:p>
          <a:p>
            <a:pPr lvl="1">
              <a:lnSpc>
                <a:spcPct val="100000"/>
              </a:lnSpc>
            </a:pPr>
            <a:r>
              <a:rPr lang="en-US" sz="2667" err="1"/>
              <a:t>Erhöhter</a:t>
            </a:r>
            <a:r>
              <a:rPr lang="en-US" sz="2667"/>
              <a:t> </a:t>
            </a:r>
            <a:r>
              <a:rPr lang="en-US" sz="2667" err="1"/>
              <a:t>Automatisierungsgrad</a:t>
            </a:r>
            <a:br>
              <a:rPr lang="en-US" sz="2667"/>
            </a:br>
            <a:endParaRPr lang="en-US" sz="2667"/>
          </a:p>
          <a:p>
            <a:pPr marL="0" indent="0">
              <a:lnSpc>
                <a:spcPct val="100000"/>
              </a:lnSpc>
              <a:buNone/>
            </a:pPr>
            <a:r>
              <a:rPr lang="en-US" sz="2667"/>
              <a:t>→ </a:t>
            </a:r>
            <a:r>
              <a:rPr lang="en-US" sz="2667" err="1"/>
              <a:t>Effizienterer</a:t>
            </a:r>
            <a:r>
              <a:rPr lang="en-US" sz="2667"/>
              <a:t> und </a:t>
            </a:r>
            <a:r>
              <a:rPr lang="en-US" sz="2667" err="1"/>
              <a:t>kostengünstigerer</a:t>
            </a:r>
            <a:r>
              <a:rPr lang="en-US" sz="2667"/>
              <a:t> </a:t>
            </a:r>
            <a:r>
              <a:rPr lang="en-US" sz="2667" err="1"/>
              <a:t>Planungsprozess</a:t>
            </a:r>
            <a:endParaRPr lang="en-US" sz="2667"/>
          </a:p>
          <a:p>
            <a:pPr marL="0" indent="0">
              <a:lnSpc>
                <a:spcPct val="100000"/>
              </a:lnSpc>
              <a:buNone/>
            </a:pPr>
            <a:r>
              <a:rPr lang="en-US" sz="2667"/>
              <a:t>→ </a:t>
            </a:r>
            <a:r>
              <a:rPr lang="en-US" sz="2667" err="1"/>
              <a:t>Steigert</a:t>
            </a:r>
            <a:r>
              <a:rPr lang="en-US" sz="2667"/>
              <a:t> die </a:t>
            </a:r>
            <a:r>
              <a:rPr lang="en-US" sz="2667" err="1"/>
              <a:t>Wettbewerbsfähigkeit</a:t>
            </a:r>
            <a:r>
              <a:rPr lang="en-US" sz="2667"/>
              <a:t> der Partner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667"/>
          </a:p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460F2-C396-85CE-32A7-5C1AD0EF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7146-3A6C-8292-41E3-E18CB5A8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60F3D-39CE-879E-0BD5-17802FB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860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2F32D-49F7-53E4-56D3-6E2C1539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Rahmenbedingungen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C77D66-72CC-E19E-68A8-239F18DC6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5" y="1449392"/>
            <a:ext cx="11522075" cy="4679945"/>
          </a:xfrm>
        </p:spPr>
        <p:txBody>
          <a:bodyPr>
            <a:normAutofit/>
          </a:bodyPr>
          <a:lstStyle/>
          <a:p>
            <a:r>
              <a:rPr lang="de-DE"/>
              <a:t>Transformation und Datenbereinigung der semistrukturierte Daten</a:t>
            </a:r>
          </a:p>
          <a:p>
            <a:r>
              <a:rPr lang="de-DE"/>
              <a:t>Analysetools</a:t>
            </a:r>
          </a:p>
          <a:p>
            <a:r>
              <a:rPr lang="de-DE"/>
              <a:t>Visualisierungssoftware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1B316A-D8AF-7686-0B23-85D1446F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6FC810-0872-4621-F5D1-2C4EA96F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F634F7-7C21-26E8-35D2-8C791E77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722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B536F-E08A-7081-A1AC-52F6D31D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Risiken &amp; Gegenmaßnahmen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22EE89-EC10-A01B-0AEF-B609F2076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Technischer Natur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0D4738-D748-9F2F-E7E5-713779E033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/>
              <a:t>Extraktion ist nicht trivial</a:t>
            </a:r>
          </a:p>
          <a:p>
            <a:r>
              <a:rPr lang="de-DE"/>
              <a:t>Risiko unvollständiger Datenextraktion</a:t>
            </a:r>
          </a:p>
          <a:p>
            <a:r>
              <a:rPr lang="de-DE"/>
              <a:t>Gefahr verfälschter Ergebnisse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7E3BD7-7ED0-1B10-8097-E15FC164AF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Zeitmanagement</a:t>
            </a:r>
            <a:endParaRPr lang="en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1D15C41-F55E-51C2-CAF7-D6E561A0A3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/>
              <a:t>Limitierter Zeitrahmen + definierte Ziele = mögliches Problem</a:t>
            </a:r>
          </a:p>
          <a:p>
            <a:r>
              <a:rPr lang="de-DE"/>
              <a:t>Regelmäßiger Vergleich des aktuellen Stands mit Zeitplan</a:t>
            </a:r>
          </a:p>
          <a:p>
            <a:r>
              <a:rPr lang="en-US" err="1"/>
              <a:t>Erforderliche</a:t>
            </a:r>
            <a:r>
              <a:rPr lang="en-US"/>
              <a:t> </a:t>
            </a:r>
            <a:r>
              <a:rPr lang="en-US" err="1"/>
              <a:t>Anpassungen</a:t>
            </a:r>
            <a:r>
              <a:rPr lang="en-US"/>
              <a:t> </a:t>
            </a:r>
            <a:r>
              <a:rPr lang="en-US" err="1"/>
              <a:t>vornehmen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052A1A-6AC1-44F4-33D7-634847E4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24.05.2024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1D8FDC-62DC-1359-8137-E6F7F28C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An-Phi Dang, Amos Dinh, Matthias Fast, Franziska Marb, Jan Mühlnikel, Jannik Völker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4E5155-D75B-AB5D-73CD-173A9418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76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odern">
  <a:themeElements>
    <a:clrScheme name="AeroMetrics">
      <a:dk1>
        <a:srgbClr val="082030"/>
      </a:dk1>
      <a:lt1>
        <a:sysClr val="window" lastClr="FFFFFF"/>
      </a:lt1>
      <a:dk2>
        <a:srgbClr val="212745"/>
      </a:dk2>
      <a:lt2>
        <a:srgbClr val="B4DCFA"/>
      </a:lt2>
      <a:accent1>
        <a:srgbClr val="E0EEF5"/>
      </a:accent1>
      <a:accent2>
        <a:srgbClr val="4AE3FF"/>
      </a:accent2>
      <a:accent3>
        <a:srgbClr val="082030"/>
      </a:accent3>
      <a:accent4>
        <a:srgbClr val="4E647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" id="{77684B03-76AB-4C65-B4AA-1FE2F783E19D}" vid="{BB2098C7-3E7F-49F2-B06B-CB2631E398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1582</Words>
  <Application>Microsoft Office PowerPoint</Application>
  <PresentationFormat>Widescreen</PresentationFormat>
  <Paragraphs>268</Paragraphs>
  <Slides>24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Modern</vt:lpstr>
      <vt:lpstr>PowerPoint Presentation</vt:lpstr>
      <vt:lpstr>PowerPoint Presentation</vt:lpstr>
      <vt:lpstr>2.  Lasten- &amp; Pflichtenheft</vt:lpstr>
      <vt:lpstr>Projektauftrag &amp; -strukturplan</vt:lpstr>
      <vt:lpstr>Projektauftrag</vt:lpstr>
      <vt:lpstr>Projektauftrag</vt:lpstr>
      <vt:lpstr>Projektauftrag</vt:lpstr>
      <vt:lpstr>Rahmenbedingungen</vt:lpstr>
      <vt:lpstr>Risiken &amp; Gegenmaßnahmen</vt:lpstr>
      <vt:lpstr>Risiken bei Nichtdurchführung</vt:lpstr>
      <vt:lpstr>Qualitativer Nutzen des Projekts</vt:lpstr>
      <vt:lpstr>Qualitativer Nutzen des Projekts</vt:lpstr>
      <vt:lpstr>Quantitativer Nutzen</vt:lpstr>
      <vt:lpstr>Voraussetzungen, Rahmenbedingungen und Abhängigkeiten</vt:lpstr>
      <vt:lpstr>Projektkosten</vt:lpstr>
      <vt:lpstr>Projektstrukturplan</vt:lpstr>
      <vt:lpstr>Projektstrukturplan</vt:lpstr>
      <vt:lpstr>Lasten- &amp; Pflichtenheft</vt:lpstr>
      <vt:lpstr>Allgemeines</vt:lpstr>
      <vt:lpstr>Konzept und Rahmenbedingungen</vt:lpstr>
      <vt:lpstr>Konzept und Rahmenbedingungen</vt:lpstr>
      <vt:lpstr>Anforderungen</vt:lpstr>
      <vt:lpstr>Anforderungen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Jannik Völker</dc:creator>
  <cp:lastModifiedBy>Jannik Völker</cp:lastModifiedBy>
  <cp:revision>1</cp:revision>
  <dcterms:created xsi:type="dcterms:W3CDTF">2024-05-21T18:31:57Z</dcterms:created>
  <dcterms:modified xsi:type="dcterms:W3CDTF">2024-05-25T19:38:09Z</dcterms:modified>
</cp:coreProperties>
</file>